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66"/>
    <a:srgbClr val="FFCCFF"/>
    <a:srgbClr val="FF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219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3A57-CBE7-4D12-BAF2-D4E6E9A714F8}" type="datetimeFigureOut">
              <a:rPr lang="it-IT" smtClean="0"/>
              <a:pPr/>
              <a:t>31/07/2013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CCCF-FBED-40E0-A58E-BBB60FCDB7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3A57-CBE7-4D12-BAF2-D4E6E9A714F8}" type="datetimeFigureOut">
              <a:rPr lang="it-IT" smtClean="0"/>
              <a:pPr/>
              <a:t>31/07/2013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CCCF-FBED-40E0-A58E-BBB60FCDB7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3A57-CBE7-4D12-BAF2-D4E6E9A714F8}" type="datetimeFigureOut">
              <a:rPr lang="it-IT" smtClean="0"/>
              <a:pPr/>
              <a:t>31/07/2013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CCCF-FBED-40E0-A58E-BBB60FCDB7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3A57-CBE7-4D12-BAF2-D4E6E9A714F8}" type="datetimeFigureOut">
              <a:rPr lang="it-IT" smtClean="0"/>
              <a:pPr/>
              <a:t>31/07/2013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CCCF-FBED-40E0-A58E-BBB60FCDB7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3A57-CBE7-4D12-BAF2-D4E6E9A714F8}" type="datetimeFigureOut">
              <a:rPr lang="it-IT" smtClean="0"/>
              <a:pPr/>
              <a:t>31/07/2013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CCCF-FBED-40E0-A58E-BBB60FCDB7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3A57-CBE7-4D12-BAF2-D4E6E9A714F8}" type="datetimeFigureOut">
              <a:rPr lang="it-IT" smtClean="0"/>
              <a:pPr/>
              <a:t>31/07/2013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CCCF-FBED-40E0-A58E-BBB60FCDB7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3A57-CBE7-4D12-BAF2-D4E6E9A714F8}" type="datetimeFigureOut">
              <a:rPr lang="it-IT" smtClean="0"/>
              <a:pPr/>
              <a:t>31/07/2013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CCCF-FBED-40E0-A58E-BBB60FCDB7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3A57-CBE7-4D12-BAF2-D4E6E9A714F8}" type="datetimeFigureOut">
              <a:rPr lang="it-IT" smtClean="0"/>
              <a:pPr/>
              <a:t>31/07/2013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CCCF-FBED-40E0-A58E-BBB60FCDB7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3A57-CBE7-4D12-BAF2-D4E6E9A714F8}" type="datetimeFigureOut">
              <a:rPr lang="it-IT" smtClean="0"/>
              <a:pPr/>
              <a:t>31/07/2013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CCCF-FBED-40E0-A58E-BBB60FCDB7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3A57-CBE7-4D12-BAF2-D4E6E9A714F8}" type="datetimeFigureOut">
              <a:rPr lang="it-IT" smtClean="0"/>
              <a:pPr/>
              <a:t>31/07/2013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CCCF-FBED-40E0-A58E-BBB60FCDB7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3A57-CBE7-4D12-BAF2-D4E6E9A714F8}" type="datetimeFigureOut">
              <a:rPr lang="it-IT" smtClean="0"/>
              <a:pPr/>
              <a:t>31/07/2013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CCCF-FBED-40E0-A58E-BBB60FCDB7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73A57-CBE7-4D12-BAF2-D4E6E9A714F8}" type="datetimeFigureOut">
              <a:rPr lang="it-IT" smtClean="0"/>
              <a:pPr/>
              <a:t>31/07/2013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7CCCF-FBED-40E0-A58E-BBB60FCDB7C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2852" y="-71470"/>
            <a:ext cx="6643734" cy="2586055"/>
          </a:xfrm>
        </p:spPr>
        <p:txBody>
          <a:bodyPr>
            <a:noAutofit/>
          </a:bodyPr>
          <a:lstStyle/>
          <a:p>
            <a:pPr fontAlgn="base"/>
            <a:r>
              <a:rPr lang="it-IT" sz="18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SARCOIDOSI E LEISHMANIOSI: </a:t>
            </a:r>
            <a:br>
              <a:rPr lang="it-IT" sz="18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it-IT" sz="18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UNO STRANO RINOFIMA 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it-IT" sz="1800" b="1" dirty="0"/>
              <a:t> 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it-IT" sz="1600" b="1" i="1" dirty="0"/>
              <a:t>Lo Schiavo A.</a:t>
            </a:r>
            <a:r>
              <a:rPr lang="it-IT" sz="1600" b="1" i="1" baseline="30000" dirty="0"/>
              <a:t>1</a:t>
            </a:r>
            <a:r>
              <a:rPr lang="it-IT" sz="1600" b="1" i="1" dirty="0"/>
              <a:t>, Romano F.</a:t>
            </a:r>
            <a:r>
              <a:rPr lang="it-IT" sz="1600" b="1" i="1" baseline="30000" dirty="0"/>
              <a:t>1</a:t>
            </a:r>
            <a:r>
              <a:rPr lang="it-IT" sz="1600" b="1" i="1" dirty="0"/>
              <a:t>, Brancaccio G.</a:t>
            </a:r>
            <a:r>
              <a:rPr lang="it-IT" sz="1600" b="1" i="1" baseline="30000" dirty="0"/>
              <a:t> 1</a:t>
            </a:r>
            <a:r>
              <a:rPr lang="it-IT" sz="1600" b="1" i="1" dirty="0"/>
              <a:t>, Alfano R.</a:t>
            </a:r>
            <a:r>
              <a:rPr lang="it-IT" sz="1600" b="1" i="1" baseline="30000" dirty="0"/>
              <a:t> 1</a:t>
            </a:r>
            <a:r>
              <a:rPr lang="it-IT" sz="1600" b="1" i="1" dirty="0"/>
              <a:t>,  </a:t>
            </a:r>
            <a:r>
              <a:rPr lang="it-IT" sz="1600" b="1" i="1" dirty="0" err="1"/>
              <a:t>Puca</a:t>
            </a:r>
            <a:r>
              <a:rPr lang="it-IT" sz="1600" b="1" i="1" dirty="0"/>
              <a:t> </a:t>
            </a:r>
            <a:r>
              <a:rPr lang="it-IT" sz="1600" b="1" i="1" dirty="0" err="1"/>
              <a:t>R.V</a:t>
            </a:r>
            <a:r>
              <a:rPr lang="it-IT" sz="1600" b="1" i="1" dirty="0"/>
              <a:t>.</a:t>
            </a:r>
            <a:r>
              <a:rPr lang="it-IT" sz="1600" b="1" i="1" baseline="30000" dirty="0"/>
              <a:t>1</a:t>
            </a:r>
            <a:r>
              <a:rPr lang="it-IT" sz="1600" b="1" i="1" dirty="0"/>
              <a:t>, Cozzi R.</a:t>
            </a:r>
            <a:r>
              <a:rPr lang="it-IT" sz="1600" b="1" i="1" baseline="30000" dirty="0"/>
              <a:t>2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it-IT" sz="1600" b="1" baseline="30000" dirty="0"/>
              <a:t>1</a:t>
            </a:r>
            <a:r>
              <a:rPr lang="it-IT" sz="1600" b="1" dirty="0"/>
              <a:t> </a:t>
            </a:r>
            <a:r>
              <a:rPr lang="it-IT" sz="1600" b="1" dirty="0" err="1"/>
              <a:t>U.O.C.</a:t>
            </a:r>
            <a:r>
              <a:rPr lang="it-IT" sz="1600" b="1" dirty="0"/>
              <a:t> Clinica Dermatologica Seconda Università degli Studi di Napoli</a:t>
            </a:r>
            <a:r>
              <a:rPr lang="it-IT" sz="1600" dirty="0"/>
              <a:t/>
            </a:r>
            <a:br>
              <a:rPr lang="it-IT" sz="1600" dirty="0"/>
            </a:br>
            <a:r>
              <a:rPr lang="it-IT" sz="1600" b="1" baseline="30000" dirty="0"/>
              <a:t>2 </a:t>
            </a:r>
            <a:r>
              <a:rPr lang="it-IT" sz="1600" b="1" dirty="0" err="1"/>
              <a:t>U.O.D.</a:t>
            </a:r>
            <a:r>
              <a:rPr lang="it-IT" sz="1600" b="1" dirty="0"/>
              <a:t> </a:t>
            </a:r>
            <a:r>
              <a:rPr lang="it-IT" sz="1600" b="1" dirty="0" smtClean="0"/>
              <a:t>di Dermatologia </a:t>
            </a:r>
            <a:r>
              <a:rPr lang="it-IT" sz="1600" b="1" dirty="0"/>
              <a:t>AORN “A. Cardarelli” </a:t>
            </a:r>
            <a:r>
              <a:rPr lang="it-IT" sz="1600" dirty="0"/>
              <a:t/>
            </a:r>
            <a:br>
              <a:rPr lang="it-IT" sz="1600" dirty="0"/>
            </a:br>
            <a:endParaRPr lang="it-IT" sz="16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2852" y="1928794"/>
            <a:ext cx="6572296" cy="2357454"/>
          </a:xfrm>
          <a:solidFill>
            <a:schemeClr val="accent3"/>
          </a:solidFill>
        </p:spPr>
        <p:txBody>
          <a:bodyPr>
            <a:normAutofit/>
          </a:bodyPr>
          <a:lstStyle/>
          <a:p>
            <a:pPr algn="just"/>
            <a:r>
              <a:rPr lang="it-IT" sz="1200" dirty="0">
                <a:solidFill>
                  <a:schemeClr val="tx1"/>
                </a:solidFill>
              </a:rPr>
              <a:t>La leishmaniosi è una zoonosi che occasionalmente viene trasmessa all’uomo attraverso la puntura di flebotomi vettori. Ha un’ampia distribuzione: tropicale, subtropicale e mediterranea; il serbatoio naturale più comune è il cane, ma in alcune regioni hanno importanza prevalente la volpe o alcuni roditori. Clinicamente vengono distinte quattro forme principali di malattia: leishmaniosi cutanea o bottone d’Oriente, leishmaniosi </a:t>
            </a:r>
            <a:r>
              <a:rPr lang="it-IT" sz="1200" dirty="0" err="1">
                <a:solidFill>
                  <a:schemeClr val="tx1"/>
                </a:solidFill>
              </a:rPr>
              <a:t>mucocutanea</a:t>
            </a:r>
            <a:r>
              <a:rPr lang="it-IT" sz="1200" dirty="0">
                <a:solidFill>
                  <a:schemeClr val="tx1"/>
                </a:solidFill>
              </a:rPr>
              <a:t> o Americana, leishmaniosi viscerale o </a:t>
            </a:r>
            <a:r>
              <a:rPr lang="it-IT" sz="1200" dirty="0" err="1">
                <a:solidFill>
                  <a:schemeClr val="tx1"/>
                </a:solidFill>
              </a:rPr>
              <a:t>kala-azar</a:t>
            </a:r>
            <a:r>
              <a:rPr lang="it-IT" sz="1200" dirty="0">
                <a:solidFill>
                  <a:schemeClr val="tx1"/>
                </a:solidFill>
              </a:rPr>
              <a:t>, leishmaniosi </a:t>
            </a:r>
            <a:r>
              <a:rPr lang="it-IT" sz="1200" dirty="0" err="1">
                <a:solidFill>
                  <a:schemeClr val="tx1"/>
                </a:solidFill>
              </a:rPr>
              <a:t>post-kala-azar</a:t>
            </a:r>
            <a:r>
              <a:rPr lang="it-IT" sz="1200" dirty="0">
                <a:solidFill>
                  <a:schemeClr val="tx1"/>
                </a:solidFill>
              </a:rPr>
              <a:t> o dermica. La malattia colpisce solitamente le aree scoperte del corpo e nel 60% dei casi si localizza al viso. La lesione iniziale è una papula eritematosa, da pochi mm ad un cm di diametro, che evolve rapidamente in nodulo, di colorito </a:t>
            </a:r>
            <a:r>
              <a:rPr lang="it-IT" sz="1200" dirty="0" err="1">
                <a:solidFill>
                  <a:schemeClr val="tx1"/>
                </a:solidFill>
              </a:rPr>
              <a:t>roseo-giallastro</a:t>
            </a:r>
            <a:r>
              <a:rPr lang="it-IT" sz="1200" dirty="0">
                <a:solidFill>
                  <a:schemeClr val="tx1"/>
                </a:solidFill>
              </a:rPr>
              <a:t>. La lesione in fase avanzata è rappresentata da un nodulo ricoperto da squamo croste, con alone eritematoso e depressione ulcerata centrale. Può guarire spontaneamente nel giro di 6-12 mesi con esito cicatriziale atrofico, </a:t>
            </a:r>
            <a:r>
              <a:rPr lang="it-IT" sz="1200" dirty="0" err="1">
                <a:solidFill>
                  <a:schemeClr val="tx1"/>
                </a:solidFill>
              </a:rPr>
              <a:t>iper</a:t>
            </a:r>
            <a:r>
              <a:rPr lang="it-IT" sz="1200" dirty="0">
                <a:solidFill>
                  <a:schemeClr val="tx1"/>
                </a:solidFill>
              </a:rPr>
              <a:t>/ipocromico. Dopo 1-2 anni da una guarigione apparente, alcuni pazienti sviluppano lesioni </a:t>
            </a:r>
            <a:r>
              <a:rPr lang="it-IT" sz="1200" dirty="0" err="1">
                <a:solidFill>
                  <a:schemeClr val="tx1"/>
                </a:solidFill>
              </a:rPr>
              <a:t>papulo-nodulari</a:t>
            </a:r>
            <a:r>
              <a:rPr lang="it-IT" sz="1200" dirty="0">
                <a:solidFill>
                  <a:schemeClr val="tx1"/>
                </a:solidFill>
              </a:rPr>
              <a:t> cutanee piene di parassiti, che possono durare anni.</a:t>
            </a:r>
          </a:p>
          <a:p>
            <a:endParaRPr lang="it-IT" sz="12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42876" y="6572264"/>
            <a:ext cx="6643710" cy="2071702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 rtlCol="0" anchor="ctr">
            <a:noAutofit/>
          </a:bodyPr>
          <a:lstStyle/>
          <a:p>
            <a:pPr algn="just" fontAlgn="base"/>
            <a:r>
              <a:rPr lang="it-IT" sz="1200" dirty="0" smtClean="0"/>
              <a:t>Uomo </a:t>
            </a:r>
            <a:r>
              <a:rPr lang="it-IT" sz="1200" dirty="0"/>
              <a:t>di 65 </a:t>
            </a:r>
            <a:r>
              <a:rPr lang="it-IT" sz="1200" dirty="0" smtClean="0"/>
              <a:t>anni giungeva </a:t>
            </a:r>
            <a:r>
              <a:rPr lang="it-IT" sz="1200" dirty="0"/>
              <a:t>alla nostra osservazione per la presenza di numerose </a:t>
            </a:r>
            <a:r>
              <a:rPr lang="it-IT" sz="1200" dirty="0" smtClean="0"/>
              <a:t>lesioni granulomatose </a:t>
            </a:r>
            <a:r>
              <a:rPr lang="it-IT" sz="1200" dirty="0"/>
              <a:t>al viso, maggiormente concentrati alle regioni perioculari ed al </a:t>
            </a:r>
            <a:r>
              <a:rPr lang="it-IT" sz="1200" dirty="0" smtClean="0"/>
              <a:t>naso, comparse da circa 5 mesi, e già trattate con crioterapia ed intervento di chirurgico per </a:t>
            </a:r>
            <a:r>
              <a:rPr lang="it-IT" sz="1200" dirty="0" err="1" smtClean="0"/>
              <a:t>rinofima</a:t>
            </a:r>
            <a:r>
              <a:rPr lang="it-IT" sz="1200" dirty="0" smtClean="0"/>
              <a:t>. Il paziente riferiva storia di pregressa leishmaniosi viscerale trattata con </a:t>
            </a:r>
            <a:r>
              <a:rPr lang="it-IT" sz="1200" dirty="0" err="1" smtClean="0"/>
              <a:t>amfotericina</a:t>
            </a:r>
            <a:r>
              <a:rPr lang="it-IT" sz="1200" dirty="0" smtClean="0"/>
              <a:t> B ed in remissione clinica da molti anni, e di essere affetto da sarcoidosi polmonare in trattamento con steroidi sistemici. La biopsia </a:t>
            </a:r>
            <a:r>
              <a:rPr lang="it-IT" sz="1200" dirty="0" err="1" smtClean="0"/>
              <a:t>incisionale</a:t>
            </a:r>
            <a:r>
              <a:rPr lang="it-IT" sz="1200" dirty="0" smtClean="0"/>
              <a:t> di una delle lesioni evidenziava un’ iperplasia </a:t>
            </a:r>
            <a:r>
              <a:rPr lang="it-IT" sz="1200" dirty="0" err="1" smtClean="0"/>
              <a:t>pseudoepiteliomatosa</a:t>
            </a:r>
            <a:r>
              <a:rPr lang="it-IT" sz="1200" dirty="0" smtClean="0"/>
              <a:t> dell’epidermide sovrastante un granuloma infiammatorio polimorfo con presenza di cellule </a:t>
            </a:r>
            <a:r>
              <a:rPr lang="it-IT" sz="1200" dirty="0" err="1" smtClean="0"/>
              <a:t>epitelioidi</a:t>
            </a:r>
            <a:r>
              <a:rPr lang="it-IT" sz="1200" dirty="0" smtClean="0"/>
              <a:t> e plasmacellule, quadro istologico compatibile con la diagnosi di leishmaniosi.  Il paziente veniva trasferito presso struttura specialistica per il trattamento delle malattie infettive, dove veniva sospesa la terapia </a:t>
            </a:r>
            <a:r>
              <a:rPr lang="it-IT" sz="1200" dirty="0" smtClean="0"/>
              <a:t>immunosoppressiva per la sarcoidosi </a:t>
            </a:r>
            <a:r>
              <a:rPr lang="it-IT" sz="1200" dirty="0" smtClean="0"/>
              <a:t>e ripreso il trattamento con  </a:t>
            </a:r>
            <a:r>
              <a:rPr lang="it-IT" sz="1200" dirty="0" err="1" smtClean="0"/>
              <a:t>amfotericina</a:t>
            </a:r>
            <a:r>
              <a:rPr lang="it-IT" sz="1200" dirty="0" smtClean="0"/>
              <a:t> B, con completa remissione delle manifestazioni cutanee.</a:t>
            </a:r>
            <a:endParaRPr lang="it-IT" sz="1200" dirty="0"/>
          </a:p>
        </p:txBody>
      </p:sp>
      <p:pic>
        <p:nvPicPr>
          <p:cNvPr id="5" name="Immagine 4" descr="Sarcoidosi e leishmaniosi uno strano rinofima1.jpg"/>
          <p:cNvPicPr>
            <a:picLocks noChangeAspect="1"/>
          </p:cNvPicPr>
          <p:nvPr/>
        </p:nvPicPr>
        <p:blipFill>
          <a:blip r:embed="rId2" cstate="print"/>
          <a:srcRect b="15751"/>
          <a:stretch>
            <a:fillRect/>
          </a:stretch>
        </p:blipFill>
        <p:spPr>
          <a:xfrm>
            <a:off x="214290" y="4357686"/>
            <a:ext cx="1714512" cy="2071702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6" name="Immagine 5" descr="P2080128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7629" y="4429124"/>
            <a:ext cx="2146081" cy="1643074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7" name="Immagine 6" descr="P2080126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8" y="4357686"/>
            <a:ext cx="2214578" cy="1660933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9" name="Immagine 8" descr="logosun_gol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70" y="23696"/>
            <a:ext cx="1115752" cy="1051928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286016" y="6162272"/>
            <a:ext cx="4643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CASO CLINICO</a:t>
            </a:r>
            <a:endParaRPr lang="it-IT" sz="16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0" y="8641707"/>
            <a:ext cx="685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Murray HW. </a:t>
            </a:r>
            <a:r>
              <a:rPr lang="en-US" sz="11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Leishmaniasis</a:t>
            </a:r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in the United States: treatment in 2012. </a:t>
            </a:r>
            <a:r>
              <a:rPr lang="en-US" sz="11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Am J </a:t>
            </a:r>
            <a:r>
              <a:rPr lang="en-US" sz="11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Trop</a:t>
            </a:r>
            <a:r>
              <a:rPr lang="en-US" sz="11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Med </a:t>
            </a:r>
            <a:r>
              <a:rPr lang="en-US" sz="11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Hyg</a:t>
            </a:r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2012; 86: 434-40.</a:t>
            </a:r>
            <a:endParaRPr lang="it-IT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348</Words>
  <Application>Microsoft Office PowerPoint</Application>
  <PresentationFormat>Presentazione su schermo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SARCOIDOSI E LEISHMANIOSI:  UNO STRANO RINOFIMA    Lo Schiavo A.1, Romano F.1, Brancaccio G. 1, Alfano R. 1,  Puca R.V.1, Cozzi R.2 1 U.O.C. Clinica Dermatologica Seconda Università degli Studi di Napoli 2 U.O.D. di Dermatologia AORN “A. Cardarelli”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Sarcoidosi e leishmaniosi: uno strano rinofima    Lo Schiavo A.1, Romano F.1, Brancaccio G. 1, Alfano R. 1,  Puca R.V.1, Cozzi R.2 1 U.O.C. Clinica Dermatologica Seconda Università degli Studi di Napoli 2 U.O.D. Clinica Dermatologica AORN “A. Cardarelli”</dc:title>
  <dc:creator>ada.loschiavo</dc:creator>
  <cp:lastModifiedBy>ada.loschiavo</cp:lastModifiedBy>
  <cp:revision>50</cp:revision>
  <dcterms:created xsi:type="dcterms:W3CDTF">2013-07-29T07:39:12Z</dcterms:created>
  <dcterms:modified xsi:type="dcterms:W3CDTF">2013-07-31T11:42:32Z</dcterms:modified>
</cp:coreProperties>
</file>