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12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6732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841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909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390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034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9579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7560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4396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7496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7581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6504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7132-6879-4C16-B068-82DB51F64B89}" type="datetimeFigureOut">
              <a:rPr lang="it-IT" smtClean="0"/>
              <a:pPr/>
              <a:t>30/07/2013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FB4EB-9D13-4492-AEAE-3EF4C039D2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91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81286" y="-108520"/>
            <a:ext cx="5804098" cy="1956793"/>
          </a:xfrm>
        </p:spPr>
        <p:txBody>
          <a:bodyPr>
            <a:normAutofit/>
          </a:bodyPr>
          <a:lstStyle/>
          <a:p>
            <a:r>
              <a:rPr lang="it-IT" sz="1400" b="1" dirty="0">
                <a:latin typeface="Berlin Sans FB Demi" pitchFamily="34" charset="0"/>
              </a:rPr>
              <a:t>Malattia di </a:t>
            </a:r>
            <a:r>
              <a:rPr lang="it-IT" sz="1400" b="1" dirty="0" err="1">
                <a:latin typeface="Berlin Sans FB Demi" pitchFamily="34" charset="0"/>
              </a:rPr>
              <a:t>Darier</a:t>
            </a:r>
            <a:r>
              <a:rPr lang="it-IT" sz="1400" b="1" dirty="0">
                <a:latin typeface="Berlin Sans FB Demi" pitchFamily="34" charset="0"/>
              </a:rPr>
              <a:t> multiorgano: possibili terapie alternative?</a:t>
            </a:r>
            <a:br>
              <a:rPr lang="it-IT" sz="1400" b="1" dirty="0">
                <a:latin typeface="Berlin Sans FB Demi" pitchFamily="34" charset="0"/>
              </a:rPr>
            </a:br>
            <a:r>
              <a:rPr lang="it-IT" sz="1200" b="1" i="1" dirty="0">
                <a:latin typeface="Berlin Sans FB Demi" pitchFamily="34" charset="0"/>
              </a:rPr>
              <a:t>Romano F., Brancaccio G., Alfano R., </a:t>
            </a:r>
            <a:r>
              <a:rPr lang="it-IT" sz="1200" b="1" i="1" dirty="0" err="1">
                <a:latin typeface="Berlin Sans FB Demi" pitchFamily="34" charset="0"/>
              </a:rPr>
              <a:t>Puca</a:t>
            </a:r>
            <a:r>
              <a:rPr lang="it-IT" sz="1200" b="1" i="1" dirty="0">
                <a:latin typeface="Berlin Sans FB Demi" pitchFamily="34" charset="0"/>
              </a:rPr>
              <a:t> R.V., Lo Schiavo A.</a:t>
            </a:r>
            <a:br>
              <a:rPr lang="it-IT" sz="1200" b="1" i="1" dirty="0">
                <a:latin typeface="Berlin Sans FB Demi" pitchFamily="34" charset="0"/>
              </a:rPr>
            </a:br>
            <a:r>
              <a:rPr lang="it-IT" sz="1200" b="1" dirty="0">
                <a:latin typeface="Berlin Sans FB Demi" pitchFamily="34" charset="0"/>
              </a:rPr>
              <a:t>U.O.C. Clinica Dermatologica - Seconda Università degli Studi di Napoli</a:t>
            </a:r>
            <a:br>
              <a:rPr lang="it-IT" sz="1200" b="1" dirty="0">
                <a:latin typeface="Berlin Sans FB Demi" pitchFamily="34" charset="0"/>
              </a:rPr>
            </a:br>
            <a:endParaRPr lang="it-IT" sz="1200" b="1" dirty="0">
              <a:latin typeface="Berlin Sans FB Demi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88640" y="179512"/>
            <a:ext cx="1080120" cy="108012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sp>
        <p:nvSpPr>
          <p:cNvPr id="5" name="CasellaDiTesto 4"/>
          <p:cNvSpPr txBox="1"/>
          <p:nvPr/>
        </p:nvSpPr>
        <p:spPr>
          <a:xfrm>
            <a:off x="71414" y="1176859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b="1" dirty="0"/>
              <a:t> </a:t>
            </a:r>
            <a:endParaRPr lang="it-IT" sz="1000" dirty="0"/>
          </a:p>
          <a:p>
            <a:pPr algn="just"/>
            <a:r>
              <a:rPr lang="it-IT" sz="1000" dirty="0"/>
              <a:t>La malattia di </a:t>
            </a:r>
            <a:r>
              <a:rPr lang="it-IT" sz="1000" dirty="0" err="1"/>
              <a:t>Darier</a:t>
            </a:r>
            <a:r>
              <a:rPr lang="it-IT" sz="1000" dirty="0"/>
              <a:t> è una </a:t>
            </a:r>
            <a:r>
              <a:rPr lang="it-IT" sz="1000" dirty="0" err="1"/>
              <a:t>genodermatosi</a:t>
            </a:r>
            <a:r>
              <a:rPr lang="it-IT" sz="1000" dirty="0"/>
              <a:t> a trasmissione autosomico dominante ed andamento cronico-recidivante, caratterizzata da un difetto della cheratinizzazione di cute, unghie e mucose, </a:t>
            </a:r>
            <a:r>
              <a:rPr lang="it-IT" sz="1000" dirty="0" smtClean="0"/>
              <a:t>raramente accompagnata </a:t>
            </a:r>
            <a:r>
              <a:rPr lang="it-IT" sz="1000" dirty="0"/>
              <a:t>da anomalie a carico di altri organi e sistemi. Il gene della malattia è stato localizzato sul braccio lungo del cromosoma 12q23-24.1; si tratta di un gene ATP2A2 codificante la sintesi della proteina SERCA2 che funziona da canale calcico. Il meccanismo esatto con cui questa mutazione induce i difetti di adesione e differenziazione intercellulare è ancora sconosciuto, ma è evidente che il tasso di calcio intracellulare gioca un ruolo chiave nella biologia dell’epidermide. </a:t>
            </a:r>
          </a:p>
          <a:p>
            <a:pPr algn="just"/>
            <a:endParaRPr lang="it-IT" sz="10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870" r="3402" b="31897"/>
          <a:stretch/>
        </p:blipFill>
        <p:spPr>
          <a:xfrm>
            <a:off x="214290" y="2428860"/>
            <a:ext cx="1862186" cy="1287016"/>
          </a:xfrm>
          <a:prstGeom prst="rect">
            <a:avLst/>
          </a:prstGeom>
          <a:ln w="31750">
            <a:solidFill>
              <a:srgbClr val="FFC000"/>
            </a:solidFill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6741"/>
          <a:stretch/>
        </p:blipFill>
        <p:spPr>
          <a:xfrm>
            <a:off x="2385061" y="2428860"/>
            <a:ext cx="1686881" cy="1352192"/>
          </a:xfrm>
          <a:prstGeom prst="rect">
            <a:avLst/>
          </a:prstGeom>
          <a:ln w="31750">
            <a:solidFill>
              <a:schemeClr val="tx2"/>
            </a:solidFill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445" r="4347" b="27993"/>
          <a:stretch/>
        </p:blipFill>
        <p:spPr>
          <a:xfrm>
            <a:off x="4357694" y="2285984"/>
            <a:ext cx="2113524" cy="1475325"/>
          </a:xfrm>
          <a:prstGeom prst="rect">
            <a:avLst/>
          </a:prstGeom>
          <a:ln w="31750">
            <a:solidFill>
              <a:srgbClr val="FF33CC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142852" y="3929058"/>
            <a:ext cx="6526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 smtClean="0">
                <a:solidFill>
                  <a:schemeClr val="accent6">
                    <a:lumMod val="75000"/>
                  </a:schemeClr>
                </a:solidFill>
              </a:rPr>
              <a:t>CASO CLINICO:</a:t>
            </a:r>
          </a:p>
          <a:p>
            <a:pPr algn="just"/>
            <a:r>
              <a:rPr lang="it-IT" sz="1000" dirty="0" smtClean="0"/>
              <a:t>Giungeva </a:t>
            </a:r>
            <a:r>
              <a:rPr lang="it-IT" sz="1000" dirty="0"/>
              <a:t>alla nostra osservazione una donna di 30 anni affetta da malattia di </a:t>
            </a:r>
            <a:r>
              <a:rPr lang="it-IT" sz="1000" dirty="0" err="1"/>
              <a:t>Darier</a:t>
            </a:r>
            <a:r>
              <a:rPr lang="it-IT" sz="1000" dirty="0"/>
              <a:t> dall’età di 12 anni, </a:t>
            </a:r>
            <a:r>
              <a:rPr lang="it-IT" sz="1000" dirty="0" smtClean="0"/>
              <a:t>all’anamnesi familiare risultavano affetti il padre ed il fratello. Oltre alle manifestazioni </a:t>
            </a:r>
            <a:r>
              <a:rPr lang="it-IT" sz="1000" dirty="0" err="1" smtClean="0"/>
              <a:t>cutaneo-mucose</a:t>
            </a:r>
            <a:r>
              <a:rPr lang="it-IT" sz="1000" dirty="0" smtClean="0"/>
              <a:t> (cavo orale e  vaginale), presentava interessamento neurologico (epilessia temporale tipo </a:t>
            </a:r>
            <a:r>
              <a:rPr lang="it-IT" sz="1000" dirty="0" err="1" smtClean="0"/>
              <a:t>pseudo-assenza</a:t>
            </a:r>
            <a:r>
              <a:rPr lang="it-IT" sz="1000" dirty="0" smtClean="0"/>
              <a:t>) ed oculare (alterazione del film lacrimale). Alle indagini specifiche per intraprendere la terapia con </a:t>
            </a:r>
            <a:r>
              <a:rPr lang="it-IT" sz="1000" dirty="0" err="1" smtClean="0"/>
              <a:t>retinoidi</a:t>
            </a:r>
            <a:r>
              <a:rPr lang="it-IT" sz="1000" dirty="0" smtClean="0"/>
              <a:t> e </a:t>
            </a:r>
            <a:r>
              <a:rPr lang="it-IT" sz="1000" dirty="0" err="1" smtClean="0"/>
              <a:t>contraccetivi</a:t>
            </a:r>
            <a:r>
              <a:rPr lang="it-IT" sz="1000" dirty="0" smtClean="0"/>
              <a:t> orali (</a:t>
            </a:r>
            <a:r>
              <a:rPr lang="it-IT" sz="1000" dirty="0" err="1" smtClean="0"/>
              <a:t>gold</a:t>
            </a:r>
            <a:r>
              <a:rPr lang="it-IT" sz="1000" dirty="0" smtClean="0"/>
              <a:t> standard), si evidenziava la presenza di mutazioni dei polimorfismi genetici per lo screening </a:t>
            </a:r>
            <a:r>
              <a:rPr lang="it-IT" sz="1000" dirty="0" err="1" smtClean="0"/>
              <a:t>trombofilico</a:t>
            </a:r>
            <a:r>
              <a:rPr lang="it-IT" sz="1000" dirty="0" smtClean="0"/>
              <a:t>. Per tale motivo si prescriveva terapia alternativa con inibitori selettivi delle COX-2 (</a:t>
            </a:r>
            <a:r>
              <a:rPr lang="it-IT" sz="1000" dirty="0" err="1" smtClean="0"/>
              <a:t>celecoxib</a:t>
            </a:r>
            <a:r>
              <a:rPr lang="it-IT" sz="1000" dirty="0" smtClean="0"/>
              <a:t>), al dosaggio di 2cpr da 200mg/</a:t>
            </a:r>
            <a:r>
              <a:rPr lang="it-IT" sz="1000" dirty="0" err="1" smtClean="0"/>
              <a:t>die</a:t>
            </a:r>
            <a:r>
              <a:rPr lang="it-IT" sz="1000" dirty="0" smtClean="0"/>
              <a:t> per 2 settimane successivamente 1cpr da 200mg/</a:t>
            </a:r>
            <a:r>
              <a:rPr lang="it-IT" sz="1000" dirty="0" err="1" smtClean="0"/>
              <a:t>die</a:t>
            </a:r>
            <a:r>
              <a:rPr lang="it-IT" sz="1000" dirty="0" smtClean="0"/>
              <a:t> per 2 mesi.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1200" b="1" dirty="0" smtClean="0">
                <a:solidFill>
                  <a:schemeClr val="tx2">
                    <a:lumMod val="75000"/>
                  </a:schemeClr>
                </a:solidFill>
              </a:rPr>
              <a:t>CONCLUSIONI:</a:t>
            </a:r>
          </a:p>
          <a:p>
            <a:pPr algn="just"/>
            <a:r>
              <a:rPr lang="en-US" sz="1000" dirty="0" smtClean="0"/>
              <a:t>È </a:t>
            </a:r>
            <a:r>
              <a:rPr lang="en-US" sz="1000" dirty="0" err="1" smtClean="0"/>
              <a:t>stato</a:t>
            </a:r>
            <a:r>
              <a:rPr lang="en-US" sz="1000" dirty="0" smtClean="0"/>
              <a:t> </a:t>
            </a:r>
            <a:r>
              <a:rPr lang="en-US" sz="1000" dirty="0" err="1" smtClean="0"/>
              <a:t>osservato</a:t>
            </a:r>
            <a:r>
              <a:rPr lang="en-US" sz="1000" dirty="0" smtClean="0"/>
              <a:t> </a:t>
            </a:r>
            <a:r>
              <a:rPr lang="en-US" sz="1000" dirty="0" err="1" smtClean="0"/>
              <a:t>che</a:t>
            </a:r>
            <a:r>
              <a:rPr lang="en-US" sz="1000" dirty="0" smtClean="0"/>
              <a:t> la ciclossigenasi-2 e le </a:t>
            </a:r>
            <a:r>
              <a:rPr lang="en-US" sz="1000" dirty="0" err="1" smtClean="0"/>
              <a:t>prostaglandine</a:t>
            </a:r>
            <a:r>
              <a:rPr lang="en-US" sz="1000" dirty="0" smtClean="0"/>
              <a:t> </a:t>
            </a:r>
            <a:r>
              <a:rPr lang="en-US" sz="1000" dirty="0" err="1" smtClean="0"/>
              <a:t>riducono</a:t>
            </a:r>
            <a:r>
              <a:rPr lang="en-US" sz="1000" dirty="0" smtClean="0"/>
              <a:t> </a:t>
            </a:r>
            <a:r>
              <a:rPr lang="en-US" sz="1000" dirty="0" err="1" smtClean="0"/>
              <a:t>l’attività</a:t>
            </a:r>
            <a:r>
              <a:rPr lang="en-US" sz="1000" dirty="0" smtClean="0"/>
              <a:t> del gene </a:t>
            </a:r>
            <a:r>
              <a:rPr lang="it-IT" sz="1000" dirty="0" smtClean="0"/>
              <a:t>ATP2A2 ⁄SERCA2. Le prostaglandine regolano la concentrazione intracellulare di varie molecole, inclusi il</a:t>
            </a:r>
            <a:r>
              <a:rPr lang="en-US" sz="1000" dirty="0" smtClean="0"/>
              <a:t> Ca2+, </a:t>
            </a:r>
            <a:r>
              <a:rPr lang="en-US" sz="1000" dirty="0" err="1" smtClean="0"/>
              <a:t>cAMP</a:t>
            </a:r>
            <a:r>
              <a:rPr lang="en-US" sz="1000" dirty="0" smtClean="0"/>
              <a:t> e ⁄o IP3. Il </a:t>
            </a:r>
            <a:r>
              <a:rPr lang="en-US" sz="1000" dirty="0" err="1" smtClean="0"/>
              <a:t>meccanismo</a:t>
            </a:r>
            <a:r>
              <a:rPr lang="en-US" sz="1000" dirty="0" smtClean="0"/>
              <a:t>  con </a:t>
            </a:r>
            <a:r>
              <a:rPr lang="en-US" sz="1000" dirty="0" err="1" smtClean="0"/>
              <a:t>il</a:t>
            </a:r>
            <a:r>
              <a:rPr lang="en-US" sz="1000" dirty="0" smtClean="0"/>
              <a:t> </a:t>
            </a:r>
            <a:r>
              <a:rPr lang="en-US" sz="1000" dirty="0" err="1" smtClean="0"/>
              <a:t>quale</a:t>
            </a:r>
            <a:r>
              <a:rPr lang="en-US" sz="1000" dirty="0" smtClean="0"/>
              <a:t> </a:t>
            </a:r>
            <a:r>
              <a:rPr lang="en-US" sz="1000" dirty="0" err="1" smtClean="0"/>
              <a:t>determinano</a:t>
            </a:r>
            <a:r>
              <a:rPr lang="en-US" sz="1000" dirty="0" smtClean="0"/>
              <a:t> la </a:t>
            </a:r>
            <a:r>
              <a:rPr lang="en-US" sz="1000" dirty="0" err="1" smtClean="0"/>
              <a:t>downregulation</a:t>
            </a:r>
            <a:r>
              <a:rPr lang="en-US" sz="1000" dirty="0" smtClean="0"/>
              <a:t> </a:t>
            </a:r>
            <a:r>
              <a:rPr lang="en-US" sz="1000" dirty="0" err="1" smtClean="0"/>
              <a:t>di</a:t>
            </a:r>
            <a:r>
              <a:rPr lang="en-US" sz="1000" dirty="0" smtClean="0"/>
              <a:t> ATP2A2 non è  </a:t>
            </a:r>
            <a:r>
              <a:rPr lang="en-US" sz="1000" dirty="0" err="1" smtClean="0"/>
              <a:t>ancora</a:t>
            </a:r>
            <a:r>
              <a:rPr lang="en-US" sz="1000" dirty="0" smtClean="0"/>
              <a:t> </a:t>
            </a:r>
            <a:r>
              <a:rPr lang="en-US" sz="1000" dirty="0" err="1" smtClean="0"/>
              <a:t>chiaro</a:t>
            </a:r>
            <a:r>
              <a:rPr lang="en-US" sz="1000" dirty="0" smtClean="0"/>
              <a:t>, </a:t>
            </a:r>
            <a:r>
              <a:rPr lang="en-US" sz="1000" dirty="0" err="1" smtClean="0"/>
              <a:t>tuttavia</a:t>
            </a:r>
            <a:r>
              <a:rPr lang="en-US" sz="1000" dirty="0" smtClean="0"/>
              <a:t> I </a:t>
            </a:r>
            <a:r>
              <a:rPr lang="en-US" sz="1000" dirty="0" err="1" smtClean="0"/>
              <a:t>risultati</a:t>
            </a:r>
            <a:r>
              <a:rPr lang="en-US" sz="1000" dirty="0" smtClean="0"/>
              <a:t> </a:t>
            </a:r>
            <a:r>
              <a:rPr lang="en-US" sz="1000" dirty="0" err="1" smtClean="0"/>
              <a:t>ottenuti</a:t>
            </a:r>
            <a:r>
              <a:rPr lang="en-US" sz="1000" dirty="0" smtClean="0"/>
              <a:t> </a:t>
            </a:r>
            <a:r>
              <a:rPr lang="en-US" sz="1000" i="1" dirty="0" smtClean="0"/>
              <a:t>in vitro </a:t>
            </a:r>
            <a:r>
              <a:rPr lang="en-US" sz="1000" dirty="0" err="1" smtClean="0"/>
              <a:t>giustificano</a:t>
            </a:r>
            <a:r>
              <a:rPr lang="en-US" sz="1000" dirty="0" smtClean="0"/>
              <a:t>  </a:t>
            </a:r>
            <a:r>
              <a:rPr lang="en-US" sz="1000" dirty="0" err="1" smtClean="0"/>
              <a:t>l’utilizzo</a:t>
            </a:r>
            <a:r>
              <a:rPr lang="en-US" sz="1000" dirty="0" smtClean="0"/>
              <a:t> </a:t>
            </a:r>
            <a:r>
              <a:rPr lang="en-US" sz="1000" dirty="0" err="1" smtClean="0"/>
              <a:t>di</a:t>
            </a:r>
            <a:r>
              <a:rPr lang="en-US" sz="1000" dirty="0" smtClean="0"/>
              <a:t> </a:t>
            </a:r>
            <a:r>
              <a:rPr lang="en-US" sz="1000" dirty="0" err="1" smtClean="0"/>
              <a:t>suddetta</a:t>
            </a:r>
            <a:r>
              <a:rPr lang="en-US" sz="1000" dirty="0" smtClean="0"/>
              <a:t> </a:t>
            </a:r>
            <a:r>
              <a:rPr lang="en-US" sz="1000" dirty="0" err="1" smtClean="0"/>
              <a:t>molecola</a:t>
            </a:r>
            <a:r>
              <a:rPr lang="en-US" sz="1000" dirty="0" smtClean="0"/>
              <a:t> come </a:t>
            </a:r>
            <a:r>
              <a:rPr lang="en-US" sz="1000" dirty="0" err="1" smtClean="0"/>
              <a:t>terapia</a:t>
            </a:r>
            <a:r>
              <a:rPr lang="en-US" sz="1000" dirty="0" smtClean="0"/>
              <a:t> </a:t>
            </a:r>
            <a:r>
              <a:rPr lang="en-US" sz="1000" dirty="0" err="1" smtClean="0"/>
              <a:t>alternativa</a:t>
            </a:r>
            <a:r>
              <a:rPr lang="en-US" sz="1000" dirty="0" smtClean="0"/>
              <a:t>.   </a:t>
            </a:r>
            <a:endParaRPr lang="it-IT" sz="100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142876" y="8059191"/>
            <a:ext cx="6572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/>
            <a:r>
              <a:rPr lang="it-IT" sz="800" dirty="0" smtClean="0"/>
              <a:t>BIBLIOGRAFIA: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it-IT" sz="800" dirty="0" smtClean="0"/>
              <a:t>M. </a:t>
            </a:r>
            <a:r>
              <a:rPr lang="it-IT" sz="800" dirty="0" err="1" smtClean="0"/>
              <a:t>Kamijo</a:t>
            </a:r>
            <a:r>
              <a:rPr lang="it-IT" sz="800" dirty="0" smtClean="0"/>
              <a:t>,* C. </a:t>
            </a:r>
            <a:r>
              <a:rPr lang="it-IT" sz="800" dirty="0" err="1" smtClean="0"/>
              <a:t>Nishiyama</a:t>
            </a:r>
            <a:r>
              <a:rPr lang="it-IT" sz="800" dirty="0" smtClean="0"/>
              <a:t>,* A. </a:t>
            </a:r>
            <a:r>
              <a:rPr lang="it-IT" sz="800" dirty="0" err="1" smtClean="0"/>
              <a:t>Takagi</a:t>
            </a:r>
            <a:r>
              <a:rPr lang="it-IT" sz="800" dirty="0" smtClean="0"/>
              <a:t>, N. Nakano,* M. </a:t>
            </a:r>
            <a:r>
              <a:rPr lang="it-IT" sz="800" dirty="0" err="1" smtClean="0"/>
              <a:t>Hara</a:t>
            </a:r>
            <a:r>
              <a:rPr lang="it-IT" sz="800" dirty="0" smtClean="0"/>
              <a:t>,* S. </a:t>
            </a:r>
            <a:r>
              <a:rPr lang="it-IT" sz="800" dirty="0" err="1" smtClean="0"/>
              <a:t>Ikeda</a:t>
            </a:r>
            <a:r>
              <a:rPr lang="it-IT" sz="800" dirty="0" smtClean="0"/>
              <a:t>, K. </a:t>
            </a:r>
            <a:r>
              <a:rPr lang="it-IT" sz="800" dirty="0" err="1" smtClean="0"/>
              <a:t>Okumura*</a:t>
            </a:r>
            <a:r>
              <a:rPr lang="it-IT" sz="800" dirty="0" smtClean="0"/>
              <a:t> and H. </a:t>
            </a:r>
            <a:r>
              <a:rPr lang="it-IT" sz="800" dirty="0" err="1" smtClean="0"/>
              <a:t>Ogawa*</a:t>
            </a:r>
            <a:r>
              <a:rPr lang="it-IT" sz="800" dirty="0" smtClean="0"/>
              <a:t> Cyclooxygenase-2 </a:t>
            </a:r>
            <a:r>
              <a:rPr lang="it-IT" sz="800" dirty="0" err="1" smtClean="0"/>
              <a:t>inhibition</a:t>
            </a:r>
            <a:r>
              <a:rPr lang="it-IT" sz="800" dirty="0" smtClean="0"/>
              <a:t> </a:t>
            </a:r>
            <a:r>
              <a:rPr lang="it-IT" sz="800" dirty="0" err="1" smtClean="0"/>
              <a:t>restores</a:t>
            </a:r>
            <a:r>
              <a:rPr lang="it-IT" sz="800" dirty="0" smtClean="0"/>
              <a:t> </a:t>
            </a:r>
            <a:r>
              <a:rPr lang="it-IT" sz="800" dirty="0" err="1" smtClean="0"/>
              <a:t>ultraviolet</a:t>
            </a:r>
            <a:r>
              <a:rPr lang="it-IT" sz="800" dirty="0" smtClean="0"/>
              <a:t> </a:t>
            </a:r>
            <a:r>
              <a:rPr lang="it-IT" sz="800" dirty="0" err="1" smtClean="0"/>
              <a:t>B-induced</a:t>
            </a:r>
            <a:r>
              <a:rPr lang="it-IT" sz="800" dirty="0" smtClean="0"/>
              <a:t> </a:t>
            </a:r>
            <a:r>
              <a:rPr lang="en-US" sz="800" dirty="0" err="1" smtClean="0"/>
              <a:t>downregulation</a:t>
            </a:r>
            <a:r>
              <a:rPr lang="en-US" sz="800" dirty="0" smtClean="0"/>
              <a:t> of ATP2A2⁄SERCA2 in </a:t>
            </a:r>
            <a:r>
              <a:rPr lang="en-US" sz="800" dirty="0" err="1" smtClean="0"/>
              <a:t>keratinocytes</a:t>
            </a:r>
            <a:r>
              <a:rPr lang="en-US" sz="800" dirty="0" smtClean="0"/>
              <a:t>: possible therapeutic approach of cyclooxygenase-2 inhibition for treatment of </a:t>
            </a:r>
            <a:r>
              <a:rPr lang="en-US" sz="800" dirty="0" err="1" smtClean="0"/>
              <a:t>Darier</a:t>
            </a:r>
            <a:r>
              <a:rPr lang="en-US" sz="800" dirty="0" smtClean="0"/>
              <a:t> disease. British Association of Dermatologists 2012 ;166:1017–1022.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00" dirty="0" smtClean="0"/>
              <a:t>Elaine K. Green,1 Katherine Gordon-Smith,1,2 Susan M. Burge,3 </a:t>
            </a:r>
            <a:r>
              <a:rPr lang="fi-FI" sz="800" dirty="0" smtClean="0"/>
              <a:t>Detelina Grozeva,1 Colin S. Munro,4 Sherine Tavadia,5 Lisa Jones,2 </a:t>
            </a:r>
            <a:r>
              <a:rPr lang="it-IT" sz="800" dirty="0" err="1" smtClean="0"/>
              <a:t>Nicholoas</a:t>
            </a:r>
            <a:r>
              <a:rPr lang="it-IT" sz="800" dirty="0" smtClean="0"/>
              <a:t> Craddock1. </a:t>
            </a:r>
            <a:r>
              <a:rPr lang="en-US" sz="800" dirty="0" smtClean="0"/>
              <a:t>Novel ATP2A2 mutations in a large sample of individuals with </a:t>
            </a:r>
            <a:r>
              <a:rPr lang="it-IT" sz="800" dirty="0" err="1" smtClean="0"/>
              <a:t>Darier</a:t>
            </a:r>
            <a:r>
              <a:rPr lang="it-IT" sz="800" dirty="0" smtClean="0"/>
              <a:t> </a:t>
            </a:r>
            <a:r>
              <a:rPr lang="it-IT" sz="800" dirty="0" err="1" smtClean="0"/>
              <a:t>disease</a:t>
            </a:r>
            <a:r>
              <a:rPr lang="it-IT" sz="800" dirty="0" smtClean="0"/>
              <a:t>. </a:t>
            </a:r>
            <a:r>
              <a:rPr lang="en-US" sz="800" dirty="0" smtClean="0"/>
              <a:t>Journal of Dermatology 2013,;40:259–266.</a:t>
            </a:r>
            <a:endParaRPr lang="it-IT" sz="800" dirty="0"/>
          </a:p>
        </p:txBody>
      </p:sp>
      <p:pic>
        <p:nvPicPr>
          <p:cNvPr id="11" name="Immagine 10" descr="5Darier post-cox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90" y="6357950"/>
            <a:ext cx="1952615" cy="1464461"/>
          </a:xfrm>
          <a:prstGeom prst="rect">
            <a:avLst/>
          </a:prstGeom>
          <a:ln w="28575">
            <a:solidFill>
              <a:srgbClr val="92D050"/>
            </a:solidFill>
          </a:ln>
        </p:spPr>
      </p:pic>
      <p:pic>
        <p:nvPicPr>
          <p:cNvPr id="13" name="Immagine 12" descr="1Darier post-cox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95845" y="6143636"/>
            <a:ext cx="2047865" cy="1535900"/>
          </a:xfrm>
          <a:prstGeom prst="rect">
            <a:avLst/>
          </a:prstGeom>
          <a:ln w="28575">
            <a:solidFill>
              <a:srgbClr val="9999FF"/>
            </a:solidFill>
          </a:ln>
        </p:spPr>
      </p:pic>
      <p:pic>
        <p:nvPicPr>
          <p:cNvPr id="14" name="Immagine 13" descr="2darier post-cox2.jpg"/>
          <p:cNvPicPr>
            <a:picLocks noChangeAspect="1"/>
          </p:cNvPicPr>
          <p:nvPr/>
        </p:nvPicPr>
        <p:blipFill>
          <a:blip r:embed="rId8" cstate="print"/>
          <a:srcRect l="8333" r="5208" b="5555"/>
          <a:stretch>
            <a:fillRect/>
          </a:stretch>
        </p:blipFill>
        <p:spPr>
          <a:xfrm>
            <a:off x="2404706" y="6286512"/>
            <a:ext cx="1981604" cy="1500198"/>
          </a:xfrm>
          <a:prstGeom prst="rect">
            <a:avLst/>
          </a:prstGeom>
          <a:ln w="28575">
            <a:solidFill>
              <a:srgbClr val="FF0066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500066" y="7858148"/>
            <a:ext cx="1357298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Dopo 2 mesi di trattamento</a:t>
            </a:r>
            <a:endParaRPr lang="it-IT" sz="8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714620" y="7858148"/>
            <a:ext cx="1357298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Dopo 2 mesi di trattamento</a:t>
            </a:r>
            <a:endParaRPr lang="it-IT" sz="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929198" y="7715272"/>
            <a:ext cx="1357298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Dopo 2 mesi di trattamento</a:t>
            </a:r>
            <a:endParaRPr lang="it-IT" sz="800" dirty="0"/>
          </a:p>
        </p:txBody>
      </p:sp>
      <p:sp>
        <p:nvSpPr>
          <p:cNvPr id="18" name="Freccia a destra 17"/>
          <p:cNvSpPr/>
          <p:nvPr/>
        </p:nvSpPr>
        <p:spPr>
          <a:xfrm rot="848429">
            <a:off x="2433457" y="2750128"/>
            <a:ext cx="589092" cy="108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155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325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Malattia di Darier multiorgano: possibili terapie alternative? Romano F., Brancaccio G., Alfano R., Puca R.V., Lo Schiavo A. U.O.C. Clinica Dermatologica - Seconda Università degli Studi di Napoli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Malattia di Darier multiorgano: possibili terapie alternative? Romano F., Brancaccio G., Alfano R., Puca R.V., Lo Schiavo A. U.O.C. Clinica Dermatologica - Seconda Università degli Studi di Napoli</dc:title>
  <dc:creator>Franci</dc:creator>
  <cp:lastModifiedBy>ada.loschiavo</cp:lastModifiedBy>
  <cp:revision>26</cp:revision>
  <dcterms:created xsi:type="dcterms:W3CDTF">2013-07-22T19:07:23Z</dcterms:created>
  <dcterms:modified xsi:type="dcterms:W3CDTF">2013-07-30T10:53:48Z</dcterms:modified>
</cp:coreProperties>
</file>