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26670000" cy="38100000"/>
  <p:notesSz cx="14303375" cy="203152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2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37" d="100"/>
          <a:sy n="37" d="100"/>
        </p:scale>
        <p:origin x="-1824" y="-78"/>
      </p:cViewPr>
      <p:guideLst>
        <p:guide orient="horz" pos="11999"/>
        <p:guide pos="84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00250" y="11836400"/>
            <a:ext cx="22669500" cy="81661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000500" y="21590000"/>
            <a:ext cx="18669000" cy="973613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4618E-A70B-4310-9DCF-02EB1A4B7F5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B4F16-0A8D-4050-A70A-B20839A6B01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9002375" y="3384550"/>
            <a:ext cx="5667375" cy="30480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000250" y="3384550"/>
            <a:ext cx="16849725" cy="304800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5E23B-9E38-4855-9E55-1846922D036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EEA41-76D8-4447-BD9B-9C73452108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06613" y="24482425"/>
            <a:ext cx="22669500" cy="75676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106613" y="16148050"/>
            <a:ext cx="22669500" cy="83343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87B0-624A-4952-979D-C1BD29EB062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000250" y="11004550"/>
            <a:ext cx="11258550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411200" y="11004550"/>
            <a:ext cx="11258550" cy="2286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1749-EA3C-4D32-8163-08C19EC191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500" y="1525588"/>
            <a:ext cx="24003000" cy="6350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33500" y="8528050"/>
            <a:ext cx="11784013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333500" y="12082463"/>
            <a:ext cx="11784013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3547725" y="8528050"/>
            <a:ext cx="11788775" cy="3554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3547725" y="12082463"/>
            <a:ext cx="11788775" cy="21951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7E96-4B46-4765-B61D-11F5E990E97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FB616-6457-42A4-8C13-9188ACA8C2C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6B49-E535-4033-8F11-E983757C99F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3500" y="1517650"/>
            <a:ext cx="8774113" cy="64547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26700" y="1517650"/>
            <a:ext cx="14909800" cy="32516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33500" y="7972425"/>
            <a:ext cx="8774113" cy="260619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5B590-1542-45A4-AA24-A277474BA34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7638" y="26670000"/>
            <a:ext cx="16002000" cy="31480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227638" y="3403600"/>
            <a:ext cx="16002000" cy="2286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227638" y="29818013"/>
            <a:ext cx="16002000" cy="4471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16366-D6B7-4A78-A434-B751C39EC26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0" y="3384550"/>
            <a:ext cx="226695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173" tIns="97086" rIns="194173" bIns="9708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0" y="11004550"/>
            <a:ext cx="22669500" cy="22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94173" tIns="97086" rIns="194173" bIns="970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00250" y="34715450"/>
            <a:ext cx="55562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73" tIns="97086" rIns="194173" bIns="97086" numCol="1" anchor="t" anchorCtr="0" compatLnSpc="1">
            <a:prstTxWarp prst="textNoShape">
              <a:avLst/>
            </a:prstTxWarp>
          </a:bodyPr>
          <a:lstStyle>
            <a:lvl1pPr>
              <a:defRPr sz="3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12250" y="34715450"/>
            <a:ext cx="84455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73" tIns="97086" rIns="194173" bIns="97086" numCol="1" anchor="t" anchorCtr="0" compatLnSpc="1">
            <a:prstTxWarp prst="textNoShape">
              <a:avLst/>
            </a:prstTxWarp>
          </a:bodyPr>
          <a:lstStyle>
            <a:lvl1pPr algn="ctr">
              <a:defRPr sz="3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113500" y="34715450"/>
            <a:ext cx="555625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4173" tIns="97086" rIns="194173" bIns="97086" numCol="1" anchor="t" anchorCtr="0" compatLnSpc="1">
            <a:prstTxWarp prst="textNoShape">
              <a:avLst/>
            </a:prstTxWarp>
          </a:bodyPr>
          <a:lstStyle>
            <a:lvl1pPr algn="r">
              <a:defRPr sz="30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C53C54-DD76-46E2-A1E6-424E8450BB0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2pPr>
      <a:lvl3pPr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3pPr>
      <a:lvl4pPr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4pPr>
      <a:lvl5pPr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5pPr>
      <a:lvl6pPr marL="457200"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6pPr>
      <a:lvl7pPr marL="914400"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7pPr>
      <a:lvl8pPr marL="1371600"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8pPr>
      <a:lvl9pPr marL="1828800" algn="ctr" defTabSz="1941513" rtl="0" eaLnBrk="0" fontAlgn="base" hangingPunct="0">
        <a:spcBef>
          <a:spcPct val="0"/>
        </a:spcBef>
        <a:spcAft>
          <a:spcPct val="0"/>
        </a:spcAft>
        <a:defRPr sz="9300">
          <a:solidFill>
            <a:schemeClr val="tx2"/>
          </a:solidFill>
          <a:latin typeface="Times New Roman" charset="0"/>
        </a:defRPr>
      </a:lvl9pPr>
    </p:titleStyle>
    <p:bodyStyle>
      <a:lvl1pPr marL="728663" indent="-728663" algn="l" defTabSz="1941513" rtl="0" eaLnBrk="0" fontAlgn="base" hangingPunct="0">
        <a:spcBef>
          <a:spcPct val="20000"/>
        </a:spcBef>
        <a:spcAft>
          <a:spcPct val="0"/>
        </a:spcAft>
        <a:buChar char="•"/>
        <a:defRPr sz="6800">
          <a:solidFill>
            <a:schemeClr val="tx1"/>
          </a:solidFill>
          <a:latin typeface="+mn-lt"/>
          <a:ea typeface="+mn-ea"/>
          <a:cs typeface="+mn-cs"/>
        </a:defRPr>
      </a:lvl1pPr>
      <a:lvl2pPr marL="1577975" indent="-606425" algn="l" defTabSz="1941513" rtl="0" eaLnBrk="0" fontAlgn="base" hangingPunct="0">
        <a:spcBef>
          <a:spcPct val="20000"/>
        </a:spcBef>
        <a:spcAft>
          <a:spcPct val="0"/>
        </a:spcAft>
        <a:buChar char="–"/>
        <a:defRPr sz="5900">
          <a:solidFill>
            <a:schemeClr val="tx1"/>
          </a:solidFill>
          <a:latin typeface="+mn-lt"/>
        </a:defRPr>
      </a:lvl2pPr>
      <a:lvl3pPr marL="2427288" indent="-485775" algn="l" defTabSz="1941513" rtl="0" eaLnBrk="0" fontAlgn="base" hangingPunct="0">
        <a:spcBef>
          <a:spcPct val="2000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</a:defRPr>
      </a:lvl3pPr>
      <a:lvl4pPr marL="3397250" indent="-484188" algn="l" defTabSz="1941513" rtl="0" eaLnBrk="0" fontAlgn="base" hangingPunct="0">
        <a:spcBef>
          <a:spcPct val="20000"/>
        </a:spcBef>
        <a:spcAft>
          <a:spcPct val="0"/>
        </a:spcAft>
        <a:buChar char="–"/>
        <a:defRPr sz="4200">
          <a:solidFill>
            <a:schemeClr val="tx1"/>
          </a:solidFill>
          <a:latin typeface="+mn-lt"/>
        </a:defRPr>
      </a:lvl4pPr>
      <a:lvl5pPr marL="4368800" indent="-485775" algn="l" defTabSz="1941513" rtl="0" eaLnBrk="0" fontAlgn="base" hangingPunct="0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5pPr>
      <a:lvl6pPr marL="4826000" indent="-485775" algn="l" defTabSz="1941513" rtl="0" eaLnBrk="0" fontAlgn="base" hangingPunct="0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6pPr>
      <a:lvl7pPr marL="5283200" indent="-485775" algn="l" defTabSz="1941513" rtl="0" eaLnBrk="0" fontAlgn="base" hangingPunct="0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7pPr>
      <a:lvl8pPr marL="5740400" indent="-485775" algn="l" defTabSz="1941513" rtl="0" eaLnBrk="0" fontAlgn="base" hangingPunct="0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8pPr>
      <a:lvl9pPr marL="6197600" indent="-485775" algn="l" defTabSz="1941513" rtl="0" eaLnBrk="0" fontAlgn="base" hangingPunct="0">
        <a:spcBef>
          <a:spcPct val="20000"/>
        </a:spcBef>
        <a:spcAft>
          <a:spcPct val="0"/>
        </a:spcAft>
        <a:buChar char="»"/>
        <a:defRPr sz="42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8"/>
          <p:cNvSpPr txBox="1">
            <a:spLocks noChangeArrowheads="1"/>
          </p:cNvSpPr>
          <p:nvPr/>
        </p:nvSpPr>
        <p:spPr bwMode="auto">
          <a:xfrm>
            <a:off x="404813" y="28951238"/>
            <a:ext cx="18973800" cy="5386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3600" b="1">
                <a:solidFill>
                  <a:schemeClr val="accent2"/>
                </a:solidFill>
                <a:latin typeface="Arial" charset="0"/>
              </a:rPr>
              <a:t>DISCUSSIONE</a:t>
            </a:r>
            <a:endParaRPr lang="en-GB" sz="2800" b="1">
              <a:solidFill>
                <a:schemeClr val="accent2"/>
              </a:solidFill>
              <a:latin typeface="Arial" charset="0"/>
            </a:endParaRPr>
          </a:p>
          <a:p>
            <a:pPr>
              <a:spcBef>
                <a:spcPts val="600"/>
              </a:spcBef>
            </a:pPr>
            <a:r>
              <a:rPr lang="it-IT" sz="3600">
                <a:latin typeface="Arial" charset="0"/>
                <a:cs typeface="Arial" charset="0"/>
              </a:rPr>
              <a:t>Abbiamo segnalato questo caso clinico non tanto per l’originalità, ma piuttosto per sottilineare che anche nel nuovo millennio, bisogna considerare alcuni gap culturali e che questi possono portare a comportamenti dissennati e dannosi per la salute.</a:t>
            </a:r>
          </a:p>
          <a:p>
            <a:pPr>
              <a:spcBef>
                <a:spcPts val="600"/>
              </a:spcBef>
            </a:pPr>
            <a:r>
              <a:rPr lang="it-IT" sz="3600">
                <a:latin typeface="Arial" charset="0"/>
                <a:cs typeface="Arial" charset="0"/>
              </a:rPr>
              <a:t>Il caso dei due giovani isolani che</a:t>
            </a:r>
            <a:r>
              <a:rPr lang="it-IT" sz="3600" i="1">
                <a:latin typeface="Arial" charset="0"/>
                <a:cs typeface="Arial" charset="0"/>
              </a:rPr>
              <a:t> nella falsa convinzione che 'il naturale è bello e non fa male' hanno preparato e utilizzato un decotto a base di fico come acceleratore melaninico. </a:t>
            </a:r>
            <a:endParaRPr lang="it-IT" sz="360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</a:pPr>
            <a:r>
              <a:rPr lang="it-IT" sz="3600">
                <a:latin typeface="Arial" charset="0"/>
                <a:cs typeface="Arial" charset="0"/>
              </a:rPr>
              <a:t>In questo caso specifico, la bonarietà del pensare che le cose naturali e fatte in casa non nuociano, è stato erroneo, comportando una Fitofotodermatite ed ustione di II grado.</a:t>
            </a:r>
          </a:p>
          <a:p>
            <a:pPr>
              <a:spcBef>
                <a:spcPts val="600"/>
              </a:spcBef>
            </a:pPr>
            <a:r>
              <a:rPr lang="it-IT" sz="3600" i="1">
                <a:latin typeface="Arial" charset="0"/>
                <a:cs typeface="Arial" charset="0"/>
              </a:rPr>
              <a:t>Come si suol dire, hanno“colto i fichi in vetta”, facendo un’inutile bravata.</a:t>
            </a:r>
            <a:endParaRPr lang="en-GB" sz="3600">
              <a:latin typeface="Arial" charset="0"/>
              <a:cs typeface="Arial" charset="0"/>
            </a:endParaRPr>
          </a:p>
        </p:txBody>
      </p:sp>
      <p:sp>
        <p:nvSpPr>
          <p:cNvPr id="2051" name="Text Box 12"/>
          <p:cNvSpPr txBox="1">
            <a:spLocks noChangeArrowheads="1"/>
          </p:cNvSpPr>
          <p:nvPr/>
        </p:nvSpPr>
        <p:spPr bwMode="auto">
          <a:xfrm>
            <a:off x="457200" y="4876800"/>
            <a:ext cx="14935200" cy="11172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sz="3600">
                <a:solidFill>
                  <a:schemeClr val="accent2"/>
                </a:solidFill>
                <a:latin typeface="Arial" charset="0"/>
                <a:cs typeface="Arial" charset="0"/>
              </a:rPr>
              <a:t>INTRODUZIONE</a:t>
            </a:r>
          </a:p>
          <a:p>
            <a:r>
              <a:rPr lang="it-IT" sz="3600">
                <a:latin typeface="Arial" charset="0"/>
                <a:cs typeface="Arial" charset="0"/>
              </a:rPr>
              <a:t>L’estate invita a esporsi alle radiazioni ultraviolette e ad abbronzarsi, senza rispettare le dovute precauzioni.</a:t>
            </a:r>
          </a:p>
          <a:p>
            <a:r>
              <a:rPr lang="it-IT" sz="3600">
                <a:latin typeface="Arial" charset="0"/>
                <a:cs typeface="Arial" charset="0"/>
              </a:rPr>
              <a:t>Il sole non sempre ha un effetto benefico sulla cute, e che, per goderne appieno, è necessario proteggersi utilizzando filtri, molecole antiossidanti o evitando l’esposizione nelle ore di massima intensità della luce. </a:t>
            </a:r>
          </a:p>
          <a:p>
            <a:r>
              <a:rPr lang="it-IT" sz="3600">
                <a:latin typeface="Arial" charset="0"/>
                <a:cs typeface="Arial" charset="0"/>
              </a:rPr>
              <a:t>Le FITOFOTODERMATITI descrivono le reazioni fitofototossiche e si manifestano con eritemi (con o senza bolle) o iperpigmentazione.</a:t>
            </a:r>
            <a:br>
              <a:rPr lang="it-IT" sz="3600">
                <a:latin typeface="Arial" charset="0"/>
                <a:cs typeface="Arial" charset="0"/>
              </a:rPr>
            </a:br>
            <a:r>
              <a:rPr lang="it-IT" sz="3600">
                <a:latin typeface="Arial" charset="0"/>
                <a:cs typeface="Arial" charset="0"/>
              </a:rPr>
              <a:t>La fitofototossicità implica una reazione infiammatoria causata dalla combinazione di un agente fotosensibilizzante della pianta, seguita da un’esposizione ai raggi ultravioletti, che modifica la molecola che diventa così dannosa.</a:t>
            </a:r>
          </a:p>
          <a:p>
            <a:r>
              <a:rPr lang="it-IT" sz="3600">
                <a:latin typeface="Arial" charset="0"/>
                <a:cs typeface="Arial" charset="0"/>
              </a:rPr>
              <a:t>Le lesioni cutanee, inizialmente localizzate nelle sedi di contatto col vegetale e poi fotoesposte, hanno carattere</a:t>
            </a:r>
          </a:p>
          <a:p>
            <a:r>
              <a:rPr lang="it-IT" sz="3600">
                <a:latin typeface="Arial" charset="0"/>
                <a:cs typeface="Arial" charset="0"/>
              </a:rPr>
              <a:t>essudativo o vescico-bolloso e possono evolvere a lungo risolvendo con esiti pigmentari.</a:t>
            </a:r>
          </a:p>
          <a:p>
            <a:r>
              <a:rPr lang="it-IT" sz="3600">
                <a:latin typeface="Arial" charset="0"/>
                <a:cs typeface="Arial" charset="0"/>
              </a:rPr>
              <a:t>Spalmarsi solari fai-da-te, come decotti casalinghi a base di fico (Fig.1), sostanza notoramiente fotosensibilizzante,  è un'abitudine da abbandonare.</a:t>
            </a:r>
            <a:endParaRPr lang="it-IT" sz="3600"/>
          </a:p>
        </p:txBody>
      </p:sp>
      <p:sp>
        <p:nvSpPr>
          <p:cNvPr id="2052" name="Text Box 14"/>
          <p:cNvSpPr txBox="1">
            <a:spLocks noChangeArrowheads="1"/>
          </p:cNvSpPr>
          <p:nvPr/>
        </p:nvSpPr>
        <p:spPr bwMode="auto">
          <a:xfrm>
            <a:off x="404813" y="16313150"/>
            <a:ext cx="15073312" cy="12095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/>
              <a:t/>
            </a:r>
            <a:br>
              <a:rPr lang="it-IT"/>
            </a:br>
            <a:r>
              <a:rPr lang="it-IT" sz="3600" b="1">
                <a:solidFill>
                  <a:srgbClr val="0070C0"/>
                </a:solidFill>
                <a:latin typeface="Arial" charset="0"/>
                <a:cs typeface="Arial" charset="0"/>
              </a:rPr>
              <a:t>CASO CLINICO</a:t>
            </a:r>
          </a:p>
          <a:p>
            <a:r>
              <a:rPr lang="it-IT" sz="3600">
                <a:latin typeface="Arial" charset="0"/>
                <a:cs typeface="Arial" charset="0"/>
              </a:rPr>
              <a:t>Due ragazzi di 18 e 20 anni giungono in Pronto Soccorso Dermatologico con febbre e ustioni di II grado diffuse su tutto il corpo.</a:t>
            </a:r>
          </a:p>
          <a:p>
            <a:r>
              <a:rPr lang="it-IT" sz="3600">
                <a:latin typeface="Arial" charset="0"/>
                <a:cs typeface="Arial" charset="0"/>
              </a:rPr>
              <a:t>Vengono ricoverati per gli accertamenti e le cure del caso.</a:t>
            </a:r>
          </a:p>
          <a:p>
            <a:r>
              <a:rPr lang="it-IT" sz="3600">
                <a:latin typeface="Arial" charset="0"/>
                <a:cs typeface="Arial" charset="0"/>
              </a:rPr>
              <a:t>Dalla raccolta anamnestica, emerge che sono originari di un’isola veneziana e che volendo abbronzarsi rapidamente, hanno applicato un decotto casalingo, vecchio rimedio familiare, preparato e sperimentato da una parente.</a:t>
            </a:r>
          </a:p>
          <a:p>
            <a:r>
              <a:rPr lang="it-IT" sz="3600">
                <a:latin typeface="Arial" charset="0"/>
                <a:cs typeface="Arial" charset="0"/>
              </a:rPr>
              <a:t>Tale decotto risultava essere a base di fico, da spalmare abbondantemente su tutte le aree da pigmentare, come acceleratore.</a:t>
            </a:r>
          </a:p>
          <a:p>
            <a:r>
              <a:rPr lang="it-IT" sz="3600">
                <a:latin typeface="Arial" charset="0"/>
                <a:cs typeface="Arial" charset="0"/>
              </a:rPr>
              <a:t>I ragazzi si sono esposti solamente due ore e alla sera stessa, giungevano in Pronto Soccorso Dermatologico.</a:t>
            </a:r>
          </a:p>
          <a:p>
            <a:r>
              <a:rPr lang="it-IT" sz="3600">
                <a:latin typeface="Arial" charset="0"/>
                <a:cs typeface="Arial" charset="0"/>
              </a:rPr>
              <a:t>Al momento della nostra osservazione, l’eruzione appariva caratterizzata da una componente eritemato-edematosa</a:t>
            </a:r>
          </a:p>
          <a:p>
            <a:r>
              <a:rPr lang="it-IT" sz="3600">
                <a:latin typeface="Arial" charset="0"/>
                <a:cs typeface="Arial" charset="0"/>
              </a:rPr>
              <a:t>marcata con elementi vescicolosi diffusi, grosse bolle tese a contenuto sieroso ed erosioni sparse. Si riscontravano inoltre “le colate” del decotto versato sulla cute (figg. 2-6).</a:t>
            </a:r>
          </a:p>
          <a:p>
            <a:r>
              <a:rPr lang="it-IT" sz="3600">
                <a:latin typeface="Arial" charset="0"/>
                <a:cs typeface="Arial" charset="0"/>
              </a:rPr>
              <a:t>I pazienti riferivano prurito e intenso bruciore. Le lesioni erano localizzate in sedi fotoesposte.</a:t>
            </a:r>
          </a:p>
          <a:p>
            <a:r>
              <a:rPr lang="it-IT" sz="3600">
                <a:latin typeface="Arial" charset="0"/>
                <a:cs typeface="Arial" charset="0"/>
              </a:rPr>
              <a:t>Durante il ricovero, sono stati sottoposti a terapia antibiotica e steroidea sistemiche e topiche, con conseguente miglioramento del quadro clinico.</a:t>
            </a:r>
            <a:endParaRPr lang="en-GB" sz="3600" b="1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2053" name="Rectangle 52"/>
          <p:cNvSpPr>
            <a:spLocks noChangeArrowheads="1"/>
          </p:cNvSpPr>
          <p:nvPr/>
        </p:nvSpPr>
        <p:spPr bwMode="auto">
          <a:xfrm>
            <a:off x="10001250" y="1443513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*</a:t>
            </a:r>
          </a:p>
        </p:txBody>
      </p:sp>
      <p:sp>
        <p:nvSpPr>
          <p:cNvPr id="2054" name="Text Box 68"/>
          <p:cNvSpPr txBox="1">
            <a:spLocks noChangeArrowheads="1"/>
          </p:cNvSpPr>
          <p:nvPr/>
        </p:nvSpPr>
        <p:spPr bwMode="auto">
          <a:xfrm>
            <a:off x="20193000" y="12954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/>
          </a:p>
        </p:txBody>
      </p:sp>
      <p:sp>
        <p:nvSpPr>
          <p:cNvPr id="2138" name="Text Box 90"/>
          <p:cNvSpPr txBox="1">
            <a:spLocks noChangeArrowheads="1"/>
          </p:cNvSpPr>
          <p:nvPr/>
        </p:nvSpPr>
        <p:spPr bwMode="auto">
          <a:xfrm>
            <a:off x="476250" y="35052000"/>
            <a:ext cx="18830925" cy="2317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it-IT" b="1" dirty="0">
                <a:latin typeface="Arial" charset="0"/>
              </a:rPr>
              <a:t>REFERENCES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r>
              <a:rPr lang="it-IT" dirty="0" err="1">
                <a:latin typeface="Arial" charset="0"/>
                <a:cs typeface="Times" charset="0"/>
              </a:rPr>
              <a:t>Gambillara</a:t>
            </a:r>
            <a:r>
              <a:rPr lang="it-IT" dirty="0">
                <a:latin typeface="Arial" charset="0"/>
                <a:cs typeface="Times" charset="0"/>
              </a:rPr>
              <a:t> E, </a:t>
            </a:r>
            <a:r>
              <a:rPr lang="it-IT" dirty="0" err="1">
                <a:latin typeface="Arial" charset="0"/>
                <a:cs typeface="Times" charset="0"/>
              </a:rPr>
              <a:t>Spertini</a:t>
            </a:r>
            <a:r>
              <a:rPr lang="it-IT" dirty="0">
                <a:latin typeface="Arial" charset="0"/>
                <a:cs typeface="Times" charset="0"/>
              </a:rPr>
              <a:t> F, </a:t>
            </a:r>
            <a:r>
              <a:rPr lang="it-IT" dirty="0" err="1">
                <a:latin typeface="Arial" charset="0"/>
                <a:cs typeface="Times" charset="0"/>
              </a:rPr>
              <a:t>Leimgruber</a:t>
            </a:r>
            <a:r>
              <a:rPr lang="it-IT" dirty="0">
                <a:latin typeface="Arial" charset="0"/>
                <a:cs typeface="Times" charset="0"/>
              </a:rPr>
              <a:t> A. [</a:t>
            </a:r>
            <a:r>
              <a:rPr lang="it-IT" dirty="0" err="1">
                <a:latin typeface="Arial" charset="0"/>
                <a:cs typeface="Times" charset="0"/>
              </a:rPr>
              <a:t>Allergic</a:t>
            </a:r>
            <a:r>
              <a:rPr lang="it-IT" dirty="0">
                <a:latin typeface="Arial" charset="0"/>
                <a:cs typeface="Times" charset="0"/>
              </a:rPr>
              <a:t> and </a:t>
            </a:r>
            <a:r>
              <a:rPr lang="it-IT" dirty="0" err="1">
                <a:latin typeface="Arial" charset="0"/>
                <a:cs typeface="Times" charset="0"/>
              </a:rPr>
              <a:t>toxic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cutaneous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reactions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to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plants</a:t>
            </a:r>
            <a:r>
              <a:rPr lang="it-IT" dirty="0">
                <a:latin typeface="Arial" charset="0"/>
                <a:cs typeface="Times" charset="0"/>
              </a:rPr>
              <a:t>]. </a:t>
            </a:r>
            <a:r>
              <a:rPr lang="it-IT" dirty="0" err="1">
                <a:latin typeface="Arial" charset="0"/>
                <a:cs typeface="Times" charset="0"/>
              </a:rPr>
              <a:t>Rev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Med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Suisse</a:t>
            </a:r>
            <a:r>
              <a:rPr lang="it-IT" dirty="0">
                <a:latin typeface="Arial" charset="0"/>
                <a:cs typeface="Times" charset="0"/>
              </a:rPr>
              <a:t>. 2010 </a:t>
            </a:r>
            <a:r>
              <a:rPr lang="it-IT" dirty="0" err="1">
                <a:latin typeface="Arial" charset="0"/>
                <a:cs typeface="Times" charset="0"/>
              </a:rPr>
              <a:t>Apr</a:t>
            </a:r>
            <a:r>
              <a:rPr lang="it-IT" dirty="0">
                <a:latin typeface="Arial" charset="0"/>
                <a:cs typeface="Times" charset="0"/>
              </a:rPr>
              <a:t> 21;6(245):824-9.</a:t>
            </a:r>
          </a:p>
          <a:p>
            <a:pPr marL="457200" indent="-457200">
              <a:spcBef>
                <a:spcPts val="600"/>
              </a:spcBef>
              <a:buFontTx/>
              <a:buAutoNum type="arabicPeriod"/>
              <a:defRPr/>
            </a:pPr>
            <a:endParaRPr lang="it-IT" dirty="0">
              <a:latin typeface="Arial" charset="0"/>
              <a:cs typeface="Times" charset="0"/>
            </a:endParaRPr>
          </a:p>
          <a:p>
            <a:pPr>
              <a:spcBef>
                <a:spcPts val="600"/>
              </a:spcBef>
              <a:defRPr/>
            </a:pPr>
            <a:r>
              <a:rPr lang="it-IT" dirty="0">
                <a:latin typeface="Arial" charset="0"/>
                <a:cs typeface="Times" charset="0"/>
              </a:rPr>
              <a:t>2. </a:t>
            </a:r>
            <a:r>
              <a:rPr lang="it-IT" dirty="0" err="1">
                <a:latin typeface="Arial" charset="0"/>
                <a:cs typeface="Times" charset="0"/>
              </a:rPr>
              <a:t>Puech-Plottova</a:t>
            </a:r>
            <a:r>
              <a:rPr lang="it-IT" dirty="0">
                <a:latin typeface="Arial" charset="0"/>
                <a:cs typeface="Times" charset="0"/>
              </a:rPr>
              <a:t> I, Michel JL, </a:t>
            </a:r>
            <a:r>
              <a:rPr lang="it-IT" dirty="0" err="1">
                <a:latin typeface="Arial" charset="0"/>
                <a:cs typeface="Times" charset="0"/>
              </a:rPr>
              <a:t>Misery</a:t>
            </a:r>
            <a:r>
              <a:rPr lang="it-IT" dirty="0">
                <a:latin typeface="Arial" charset="0"/>
                <a:cs typeface="Times" charset="0"/>
              </a:rPr>
              <a:t> L, </a:t>
            </a:r>
            <a:r>
              <a:rPr lang="it-IT" dirty="0" err="1">
                <a:latin typeface="Arial" charset="0"/>
                <a:cs typeface="Times" charset="0"/>
              </a:rPr>
              <a:t>Cambazard</a:t>
            </a:r>
            <a:r>
              <a:rPr lang="it-IT" dirty="0">
                <a:latin typeface="Arial" charset="0"/>
                <a:cs typeface="Times" charset="0"/>
              </a:rPr>
              <a:t> F. [</a:t>
            </a:r>
            <a:r>
              <a:rPr lang="it-IT" dirty="0" err="1">
                <a:latin typeface="Arial" charset="0"/>
                <a:cs typeface="Times" charset="0"/>
              </a:rPr>
              <a:t>Photodermatosis</a:t>
            </a:r>
            <a:r>
              <a:rPr lang="it-IT" dirty="0">
                <a:latin typeface="Arial" charset="0"/>
                <a:cs typeface="Times" charset="0"/>
              </a:rPr>
              <a:t> and </a:t>
            </a:r>
            <a:r>
              <a:rPr lang="it-IT" dirty="0" err="1">
                <a:latin typeface="Arial" charset="0"/>
                <a:cs typeface="Times" charset="0"/>
              </a:rPr>
              <a:t>photoprotection</a:t>
            </a:r>
            <a:r>
              <a:rPr lang="it-IT" dirty="0">
                <a:latin typeface="Arial" charset="0"/>
                <a:cs typeface="Times" charset="0"/>
              </a:rPr>
              <a:t> in </a:t>
            </a:r>
            <a:r>
              <a:rPr lang="it-IT" dirty="0" err="1">
                <a:latin typeface="Arial" charset="0"/>
                <a:cs typeface="Times" charset="0"/>
              </a:rPr>
              <a:t>children</a:t>
            </a:r>
            <a:r>
              <a:rPr lang="it-IT" dirty="0">
                <a:latin typeface="Arial" charset="0"/>
                <a:cs typeface="Times" charset="0"/>
              </a:rPr>
              <a:t>]. </a:t>
            </a:r>
            <a:r>
              <a:rPr lang="it-IT" dirty="0" err="1">
                <a:latin typeface="Arial" charset="0"/>
                <a:cs typeface="Times" charset="0"/>
              </a:rPr>
              <a:t>Arch</a:t>
            </a:r>
            <a:r>
              <a:rPr lang="it-IT" dirty="0">
                <a:latin typeface="Arial" charset="0"/>
                <a:cs typeface="Times" charset="0"/>
              </a:rPr>
              <a:t> </a:t>
            </a:r>
            <a:r>
              <a:rPr lang="it-IT" dirty="0" err="1">
                <a:latin typeface="Arial" charset="0"/>
                <a:cs typeface="Times" charset="0"/>
              </a:rPr>
              <a:t>Pediatr</a:t>
            </a:r>
            <a:r>
              <a:rPr lang="it-IT" dirty="0">
                <a:latin typeface="Arial" charset="0"/>
                <a:cs typeface="Times" charset="0"/>
              </a:rPr>
              <a:t>. 2000 </a:t>
            </a:r>
            <a:r>
              <a:rPr lang="it-IT" dirty="0" err="1">
                <a:latin typeface="Arial" charset="0"/>
                <a:cs typeface="Times" charset="0"/>
              </a:rPr>
              <a:t>Jun</a:t>
            </a:r>
            <a:r>
              <a:rPr lang="it-IT" dirty="0">
                <a:latin typeface="Arial" charset="0"/>
                <a:cs typeface="Times" charset="0"/>
              </a:rPr>
              <a:t>;7(6):668-79.</a:t>
            </a:r>
            <a:endParaRPr lang="it-IT" sz="1800" dirty="0">
              <a:latin typeface="Arial" charset="0"/>
              <a:cs typeface="Times" charset="0"/>
            </a:endParaRPr>
          </a:p>
          <a:p>
            <a:pPr algn="just">
              <a:lnSpc>
                <a:spcPct val="80000"/>
              </a:lnSpc>
              <a:defRPr/>
            </a:pPr>
            <a:endParaRPr lang="it-IT" sz="1800" b="1" dirty="0">
              <a:latin typeface="Tahoma" pitchFamily="34" charset="0"/>
            </a:endParaRPr>
          </a:p>
        </p:txBody>
      </p:sp>
      <p:sp>
        <p:nvSpPr>
          <p:cNvPr id="2056" name="Text Box 109"/>
          <p:cNvSpPr txBox="1">
            <a:spLocks noChangeArrowheads="1"/>
          </p:cNvSpPr>
          <p:nvPr/>
        </p:nvSpPr>
        <p:spPr bwMode="auto">
          <a:xfrm>
            <a:off x="3690938" y="381000"/>
            <a:ext cx="21216937" cy="41544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6000" b="1" dirty="0"/>
              <a:t>COGLIERE I FICHI IN VETTA </a:t>
            </a:r>
          </a:p>
          <a:p>
            <a:pPr algn="ctr">
              <a:defRPr/>
            </a:pPr>
            <a:r>
              <a:rPr lang="it-IT" sz="6000" u="sng" dirty="0"/>
              <a:t>R. </a:t>
            </a:r>
            <a:r>
              <a:rPr lang="it-IT" sz="6000" u="sng" dirty="0" err="1"/>
              <a:t>Capezzera</a:t>
            </a:r>
            <a:r>
              <a:rPr lang="it-IT" sz="6000" dirty="0"/>
              <a:t>, F. Gai, M. </a:t>
            </a:r>
            <a:r>
              <a:rPr lang="it-IT" sz="6000" dirty="0" err="1"/>
              <a:t>Zanchi</a:t>
            </a:r>
            <a:r>
              <a:rPr lang="it-IT" sz="6000" dirty="0"/>
              <a:t>, S. </a:t>
            </a:r>
            <a:r>
              <a:rPr lang="it-IT" sz="6000" dirty="0" err="1"/>
              <a:t>Pasquinucci</a:t>
            </a:r>
            <a:r>
              <a:rPr lang="it-IT" sz="6000" dirty="0"/>
              <a:t>, E. </a:t>
            </a:r>
            <a:r>
              <a:rPr lang="it-IT" sz="6000" dirty="0" err="1"/>
              <a:t>Picano</a:t>
            </a:r>
            <a:r>
              <a:rPr lang="it-IT" sz="6000" dirty="0"/>
              <a:t>, </a:t>
            </a:r>
          </a:p>
          <a:p>
            <a:pPr marL="1143000" indent="-1143000" algn="ctr">
              <a:buFontTx/>
              <a:buAutoNum type="alphaUcPeriod"/>
              <a:defRPr/>
            </a:pPr>
            <a:r>
              <a:rPr lang="it-IT" sz="6000" dirty="0" err="1"/>
              <a:t>Avian</a:t>
            </a:r>
            <a:r>
              <a:rPr lang="it-IT" sz="6000" dirty="0"/>
              <a:t>, M. </a:t>
            </a:r>
            <a:r>
              <a:rPr lang="it-IT" sz="6000" dirty="0" err="1"/>
              <a:t>Donini</a:t>
            </a:r>
            <a:r>
              <a:rPr lang="it-IT" sz="6000" dirty="0"/>
              <a:t>, P. </a:t>
            </a:r>
            <a:r>
              <a:rPr lang="it-IT" sz="6000" dirty="0" err="1"/>
              <a:t>Sedona</a:t>
            </a:r>
            <a:endParaRPr lang="it-IT" sz="6000" dirty="0"/>
          </a:p>
          <a:p>
            <a:pPr>
              <a:defRPr/>
            </a:pPr>
            <a:r>
              <a:rPr lang="it-IT" sz="4800" b="1" dirty="0"/>
              <a:t>Unità Operativa di </a:t>
            </a:r>
            <a:r>
              <a:rPr lang="it-IT" sz="4800" b="1" dirty="0"/>
              <a:t>Dermatologia, Ospedale </a:t>
            </a:r>
            <a:r>
              <a:rPr lang="it-IT" sz="4800" b="1" dirty="0"/>
              <a:t>SS. Giovanni e Paolo</a:t>
            </a:r>
            <a:r>
              <a:rPr lang="it-IT" sz="4800" b="1" dirty="0"/>
              <a:t>, Venezia</a:t>
            </a:r>
            <a:endParaRPr lang="it-IT" sz="4800" dirty="0"/>
          </a:p>
          <a:p>
            <a:pPr>
              <a:spcBef>
                <a:spcPct val="50000"/>
              </a:spcBef>
              <a:defRPr/>
            </a:pPr>
            <a:endParaRPr lang="it-IT" dirty="0"/>
          </a:p>
        </p:txBody>
      </p:sp>
      <p:sp>
        <p:nvSpPr>
          <p:cNvPr id="2057" name="Text Box 153"/>
          <p:cNvSpPr txBox="1">
            <a:spLocks noChangeArrowheads="1"/>
          </p:cNvSpPr>
          <p:nvPr/>
        </p:nvSpPr>
        <p:spPr bwMode="auto">
          <a:xfrm>
            <a:off x="17335500" y="11120438"/>
            <a:ext cx="4724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1</a:t>
            </a:r>
            <a:r>
              <a:rPr lang="it-IT"/>
              <a:t> </a:t>
            </a:r>
          </a:p>
        </p:txBody>
      </p:sp>
      <p:sp>
        <p:nvSpPr>
          <p:cNvPr id="2058" name="Text Box 154"/>
          <p:cNvSpPr txBox="1">
            <a:spLocks noChangeArrowheads="1"/>
          </p:cNvSpPr>
          <p:nvPr/>
        </p:nvSpPr>
        <p:spPr bwMode="auto">
          <a:xfrm>
            <a:off x="18407063" y="2333625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2</a:t>
            </a:r>
            <a:r>
              <a:rPr lang="it-IT"/>
              <a:t> </a:t>
            </a:r>
          </a:p>
        </p:txBody>
      </p:sp>
      <p:pic>
        <p:nvPicPr>
          <p:cNvPr id="2059" name="Immagine 39" descr="ameliafattucchie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0" y="4905375"/>
            <a:ext cx="75977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0" descr="C:\Users\Rossana\Desktop\Lucca\DSC_2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49625" y="24336375"/>
            <a:ext cx="458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61" descr="C:\Users\Rossana\Desktop\Lucca\DSC_2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93063" y="28765500"/>
            <a:ext cx="45847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62" descr="C:\Users\Rossana\Desktop\Lucca\DSC_2951 - Co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21688" y="32766000"/>
            <a:ext cx="4000500" cy="45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64" descr="C:\Users\Rossana\Desktop\Lucca\DSC_2945 - Co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764625" y="23693438"/>
            <a:ext cx="383381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5" descr="C:\Users\Rossana\Desktop\Lucca\DSC_2948 - Cop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192750" y="12620625"/>
            <a:ext cx="5761038" cy="1051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Text Box 154"/>
          <p:cNvSpPr txBox="1">
            <a:spLocks noChangeArrowheads="1"/>
          </p:cNvSpPr>
          <p:nvPr/>
        </p:nvSpPr>
        <p:spPr bwMode="auto">
          <a:xfrm>
            <a:off x="16049625" y="2755106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3</a:t>
            </a:r>
            <a:r>
              <a:rPr lang="it-IT"/>
              <a:t> </a:t>
            </a:r>
          </a:p>
        </p:txBody>
      </p:sp>
      <p:sp>
        <p:nvSpPr>
          <p:cNvPr id="2066" name="Text Box 154"/>
          <p:cNvSpPr txBox="1">
            <a:spLocks noChangeArrowheads="1"/>
          </p:cNvSpPr>
          <p:nvPr/>
        </p:nvSpPr>
        <p:spPr bwMode="auto">
          <a:xfrm>
            <a:off x="21793200" y="2783681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4</a:t>
            </a:r>
            <a:r>
              <a:rPr lang="it-IT"/>
              <a:t> </a:t>
            </a:r>
          </a:p>
        </p:txBody>
      </p:sp>
      <p:sp>
        <p:nvSpPr>
          <p:cNvPr id="2067" name="Text Box 154"/>
          <p:cNvSpPr txBox="1">
            <a:spLocks noChangeArrowheads="1"/>
          </p:cNvSpPr>
          <p:nvPr/>
        </p:nvSpPr>
        <p:spPr bwMode="auto">
          <a:xfrm>
            <a:off x="20864513" y="3212306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5</a:t>
            </a:r>
            <a:r>
              <a:rPr lang="it-IT"/>
              <a:t> </a:t>
            </a:r>
          </a:p>
        </p:txBody>
      </p:sp>
      <p:sp>
        <p:nvSpPr>
          <p:cNvPr id="2068" name="Text Box 154"/>
          <p:cNvSpPr txBox="1">
            <a:spLocks noChangeArrowheads="1"/>
          </p:cNvSpPr>
          <p:nvPr/>
        </p:nvSpPr>
        <p:spPr bwMode="auto">
          <a:xfrm>
            <a:off x="21078825" y="37304663"/>
            <a:ext cx="5257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solidFill>
                  <a:schemeClr val="tx1"/>
                </a:solidFill>
                <a:latin typeface="Arial" charset="0"/>
              </a:rPr>
              <a:t>Figura 6</a:t>
            </a:r>
            <a:r>
              <a:rPr lang="it-IT"/>
              <a:t> </a:t>
            </a:r>
          </a:p>
        </p:txBody>
      </p:sp>
      <p:pic>
        <p:nvPicPr>
          <p:cNvPr id="2069" name="Immagine 3" descr="logo%20ulss%201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590550"/>
            <a:ext cx="3262313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315</Words>
  <Application>Microsoft Office PowerPoint</Application>
  <PresentationFormat>Personalizzato</PresentationFormat>
  <Paragraphs>37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Times New Roman</vt:lpstr>
      <vt:lpstr>Arial</vt:lpstr>
      <vt:lpstr>Calibri</vt:lpstr>
      <vt:lpstr>Times</vt:lpstr>
      <vt:lpstr>Tahoma</vt:lpstr>
      <vt:lpstr>Struttura predefinita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giorgio</dc:creator>
  <cp:lastModifiedBy>Italym</cp:lastModifiedBy>
  <cp:revision>248</cp:revision>
  <cp:lastPrinted>2002-05-27T07:58:36Z</cp:lastPrinted>
  <dcterms:created xsi:type="dcterms:W3CDTF">2000-05-26T08:33:55Z</dcterms:created>
  <dcterms:modified xsi:type="dcterms:W3CDTF">2013-08-01T07:25:14Z</dcterms:modified>
</cp:coreProperties>
</file>