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ms-office.activeX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activeX/activeX2.xml" ContentType="application/vnd.ms-office.activeX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Override PartName="/ppt/activeX/activeX1.xml" ContentType="application/vnd.ms-office.activeX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9144000" cy="14631988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4609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434" y="2808"/>
      </p:cViewPr>
      <p:guideLst>
        <p:guide orient="horz" pos="4609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_rels/activeX2.xml.rels><?xml version="1.0" encoding="UTF-8" standalone="yes"?>
<Relationships xmlns="http://schemas.openxmlformats.org/package/2006/relationships"><Relationship Id="rId1" Type="http://schemas.microsoft.com/office/2006/relationships/activeXControlBinary" Target="activeX2.bin"/></Relationships>
</file>

<file path=ppt/activeX/activeX1.xml><?xml version="1.0" encoding="utf-8"?>
<ax:ocx xmlns:ax="http://schemas.microsoft.com/office/2006/activeX" xmlns:r="http://schemas.openxmlformats.org/officeDocument/2006/relationships" ax:classid="{5512D11C-5CC6-11CF-8D67-00AA00BDCE1D}" ax:persistence="persistStream" r:id="rId1"/>
</file>

<file path=ppt/activeX/activeX2.xml><?xml version="1.0" encoding="utf-8"?>
<ax:ocx xmlns:ax="http://schemas.microsoft.com/office/2006/activeX" xmlns:r="http://schemas.openxmlformats.org/officeDocument/2006/relationships" ax:classid="{5512D11C-5CC6-11CF-8D67-00AA00BDCE1D}" ax:persistence="persistStream" r:id="rId1"/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olo 8"/>
          <p:cNvSpPr>
            <a:spLocks noGrp="1"/>
          </p:cNvSpPr>
          <p:nvPr>
            <p:ph type="ctrTitle"/>
          </p:nvPr>
        </p:nvSpPr>
        <p:spPr>
          <a:xfrm>
            <a:off x="533400" y="2926398"/>
            <a:ext cx="7851648" cy="3901863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7" name="Sottotitolo 16"/>
          <p:cNvSpPr>
            <a:spLocks noGrp="1"/>
          </p:cNvSpPr>
          <p:nvPr>
            <p:ph type="subTitle" idx="1"/>
          </p:nvPr>
        </p:nvSpPr>
        <p:spPr>
          <a:xfrm>
            <a:off x="533400" y="6888291"/>
            <a:ext cx="7854696" cy="3739286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30" name="Segnaposto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05A38-2857-4791-BE69-4292A06ED77B}" type="datetimeFigureOut">
              <a:rPr lang="it-IT" smtClean="0"/>
              <a:pPr/>
              <a:t>31/07/2013</a:t>
            </a:fld>
            <a:endParaRPr lang="it-IT"/>
          </a:p>
        </p:txBody>
      </p:sp>
      <p:sp>
        <p:nvSpPr>
          <p:cNvPr id="19" name="Segnaposto piè di pagin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27" name="Segnaposto numero diapositiv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EE861-DEDD-4A8D-A66A-97D5B57DE03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05A38-2857-4791-BE69-4292A06ED77B}" type="datetimeFigureOut">
              <a:rPr lang="it-IT" smtClean="0"/>
              <a:pPr/>
              <a:t>31/07/2013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EE861-DEDD-4A8D-A66A-97D5B57DE03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1950935"/>
            <a:ext cx="2057400" cy="11119635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1950935"/>
            <a:ext cx="6019800" cy="11119635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05A38-2857-4791-BE69-4292A06ED77B}" type="datetimeFigureOut">
              <a:rPr lang="it-IT" smtClean="0"/>
              <a:pPr/>
              <a:t>31/07/2013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EE861-DEDD-4A8D-A66A-97D5B57DE03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05A38-2857-4791-BE69-4292A06ED77B}" type="datetimeFigureOut">
              <a:rPr lang="it-IT" smtClean="0"/>
              <a:pPr/>
              <a:t>31/07/2013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EE861-DEDD-4A8D-A66A-97D5B57DE03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0352" y="2809342"/>
            <a:ext cx="7772400" cy="2906888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30352" y="5770576"/>
            <a:ext cx="7772400" cy="3221069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05A38-2857-4791-BE69-4292A06ED77B}" type="datetimeFigureOut">
              <a:rPr lang="it-IT" smtClean="0"/>
              <a:pPr/>
              <a:t>31/07/2013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EE861-DEDD-4A8D-A66A-97D5B57DE03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1502217"/>
            <a:ext cx="8229600" cy="2438665"/>
          </a:xfrm>
        </p:spPr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4096626"/>
            <a:ext cx="4038600" cy="9462019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4096626"/>
            <a:ext cx="4038600" cy="9462019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05A38-2857-4791-BE69-4292A06ED77B}" type="datetimeFigureOut">
              <a:rPr lang="it-IT" smtClean="0"/>
              <a:pPr/>
              <a:t>31/07/2013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EE861-DEDD-4A8D-A66A-97D5B57DE03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1502217"/>
            <a:ext cx="8229600" cy="2438665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3958292"/>
            <a:ext cx="4040188" cy="1406770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45026" y="3967913"/>
            <a:ext cx="4041775" cy="1397150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5365062"/>
            <a:ext cx="4040188" cy="8205093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6" y="5365062"/>
            <a:ext cx="4041775" cy="8205093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05A38-2857-4791-BE69-4292A06ED77B}" type="datetimeFigureOut">
              <a:rPr lang="it-IT" smtClean="0"/>
              <a:pPr/>
              <a:t>31/07/2013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EE861-DEDD-4A8D-A66A-97D5B57DE03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1502217"/>
            <a:ext cx="8305800" cy="2438665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05A38-2857-4791-BE69-4292A06ED77B}" type="datetimeFigureOut">
              <a:rPr lang="it-IT" smtClean="0"/>
              <a:pPr/>
              <a:t>31/07/2013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EE861-DEDD-4A8D-A66A-97D5B57DE03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05A38-2857-4791-BE69-4292A06ED77B}" type="datetimeFigureOut">
              <a:rPr lang="it-IT" smtClean="0"/>
              <a:pPr/>
              <a:t>31/07/2013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EE861-DEDD-4A8D-A66A-97D5B57DE03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5800" y="1097403"/>
            <a:ext cx="2743200" cy="2479309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685800" y="3576708"/>
            <a:ext cx="2743200" cy="9754659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3575050" y="3576708"/>
            <a:ext cx="5111750" cy="9754659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05A38-2857-4791-BE69-4292A06ED77B}" type="datetimeFigureOut">
              <a:rPr lang="it-IT" smtClean="0"/>
              <a:pPr/>
              <a:t>31/07/2013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EE861-DEDD-4A8D-A66A-97D5B57DE03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taglia e arrotonda singolo angolo rettangolo 8"/>
          <p:cNvSpPr/>
          <p:nvPr/>
        </p:nvSpPr>
        <p:spPr>
          <a:xfrm rot="420000" flipV="1">
            <a:off x="3165753" y="2364154"/>
            <a:ext cx="5257800" cy="8779193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angolo rettangolo 11"/>
          <p:cNvSpPr/>
          <p:nvPr/>
        </p:nvSpPr>
        <p:spPr>
          <a:xfrm rot="420000" flipV="1">
            <a:off x="8004134" y="11435415"/>
            <a:ext cx="155448" cy="33165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2511198"/>
            <a:ext cx="2212848" cy="3376625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09600" y="6035396"/>
            <a:ext cx="2209800" cy="4649721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05A38-2857-4791-BE69-4292A06ED77B}" type="datetimeFigureOut">
              <a:rPr lang="it-IT" smtClean="0"/>
              <a:pPr/>
              <a:t>31/07/2013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8077200" y="13561686"/>
            <a:ext cx="609600" cy="779018"/>
          </a:xfrm>
        </p:spPr>
        <p:txBody>
          <a:bodyPr/>
          <a:lstStyle/>
          <a:p>
            <a:fld id="{C40EE861-DEDD-4A8D-A66A-97D5B57DE03C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 rot="420000">
            <a:off x="3485793" y="2559248"/>
            <a:ext cx="4617720" cy="8389006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10" name="Figura a mano libera 9"/>
          <p:cNvSpPr>
            <a:spLocks/>
          </p:cNvSpPr>
          <p:nvPr/>
        </p:nvSpPr>
        <p:spPr bwMode="auto">
          <a:xfrm flipV="1">
            <a:off x="-9525" y="12410094"/>
            <a:ext cx="9163050" cy="2221894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igura a mano libera 10"/>
          <p:cNvSpPr>
            <a:spLocks/>
          </p:cNvSpPr>
          <p:nvPr/>
        </p:nvSpPr>
        <p:spPr bwMode="auto">
          <a:xfrm flipV="1">
            <a:off x="4381500" y="13270401"/>
            <a:ext cx="4762500" cy="136158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igura a mano libera 6"/>
          <p:cNvSpPr>
            <a:spLocks/>
          </p:cNvSpPr>
          <p:nvPr/>
        </p:nvSpPr>
        <p:spPr bwMode="auto">
          <a:xfrm>
            <a:off x="-9525" y="-15242"/>
            <a:ext cx="9163050" cy="2221894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igura a mano libera 7"/>
          <p:cNvSpPr>
            <a:spLocks/>
          </p:cNvSpPr>
          <p:nvPr/>
        </p:nvSpPr>
        <p:spPr bwMode="auto">
          <a:xfrm>
            <a:off x="4381500" y="-15241"/>
            <a:ext cx="4762500" cy="136158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Segnaposto titolo 8"/>
          <p:cNvSpPr>
            <a:spLocks noGrp="1"/>
          </p:cNvSpPr>
          <p:nvPr>
            <p:ph type="title"/>
          </p:nvPr>
        </p:nvSpPr>
        <p:spPr>
          <a:xfrm>
            <a:off x="457200" y="1502217"/>
            <a:ext cx="8229600" cy="2438665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0" name="Segnaposto testo 29"/>
          <p:cNvSpPr>
            <a:spLocks noGrp="1"/>
          </p:cNvSpPr>
          <p:nvPr>
            <p:ph type="body" idx="1"/>
          </p:nvPr>
        </p:nvSpPr>
        <p:spPr>
          <a:xfrm>
            <a:off x="457200" y="4129472"/>
            <a:ext cx="8229600" cy="936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0" name="Segnaposto data 9"/>
          <p:cNvSpPr>
            <a:spLocks noGrp="1"/>
          </p:cNvSpPr>
          <p:nvPr>
            <p:ph type="dt" sz="half" idx="2"/>
          </p:nvPr>
        </p:nvSpPr>
        <p:spPr>
          <a:xfrm>
            <a:off x="457200" y="13561686"/>
            <a:ext cx="2133600" cy="779018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8405A38-2857-4791-BE69-4292A06ED77B}" type="datetimeFigureOut">
              <a:rPr lang="it-IT" smtClean="0"/>
              <a:pPr/>
              <a:t>31/07/2013</a:t>
            </a:fld>
            <a:endParaRPr lang="it-IT"/>
          </a:p>
        </p:txBody>
      </p:sp>
      <p:sp>
        <p:nvSpPr>
          <p:cNvPr id="22" name="Segnaposto piè di pagina 21"/>
          <p:cNvSpPr>
            <a:spLocks noGrp="1"/>
          </p:cNvSpPr>
          <p:nvPr>
            <p:ph type="ftr" sz="quarter" idx="3"/>
          </p:nvPr>
        </p:nvSpPr>
        <p:spPr>
          <a:xfrm>
            <a:off x="2667000" y="13561686"/>
            <a:ext cx="3352800" cy="779018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4"/>
          </p:nvPr>
        </p:nvSpPr>
        <p:spPr>
          <a:xfrm>
            <a:off x="7924800" y="13561686"/>
            <a:ext cx="762000" cy="779018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40EE861-DEDD-4A8D-A66A-97D5B57DE03C}" type="slidenum">
              <a:rPr lang="it-IT" smtClean="0"/>
              <a:pPr/>
              <a:t>‹N›</a:t>
            </a:fld>
            <a:endParaRPr lang="it-IT"/>
          </a:p>
        </p:txBody>
      </p:sp>
      <p:grpSp>
        <p:nvGrpSpPr>
          <p:cNvPr id="2" name="Gruppo 1"/>
          <p:cNvGrpSpPr/>
          <p:nvPr/>
        </p:nvGrpSpPr>
        <p:grpSpPr>
          <a:xfrm>
            <a:off x="-19017" y="431850"/>
            <a:ext cx="9180548" cy="1385162"/>
            <a:chOff x="-19045" y="216550"/>
            <a:chExt cx="9180548" cy="649224"/>
          </a:xfrm>
        </p:grpSpPr>
        <p:sp>
          <p:nvSpPr>
            <p:cNvPr id="12" name="Figura a mano libera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igura a mano libera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control" Target="../activeX/activeX2.xml"/><Relationship Id="rId7" Type="http://schemas.openxmlformats.org/officeDocument/2006/relationships/image" Target="../media/image6.jpeg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1763688" y="259210"/>
            <a:ext cx="73803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 err="1" smtClean="0">
                <a:solidFill>
                  <a:srgbClr val="FFC000"/>
                </a:solidFill>
                <a:latin typeface="Constantia" pitchFamily="18" charset="0"/>
              </a:rPr>
              <a:t>A.O.R.N.</a:t>
            </a:r>
            <a:r>
              <a:rPr lang="it-IT" sz="2400" b="1" dirty="0" smtClean="0">
                <a:solidFill>
                  <a:srgbClr val="FFC000"/>
                </a:solidFill>
                <a:latin typeface="Constantia" pitchFamily="18" charset="0"/>
              </a:rPr>
              <a:t> “</a:t>
            </a:r>
            <a:r>
              <a:rPr lang="it-IT" sz="2400" b="1" dirty="0" err="1" smtClean="0">
                <a:solidFill>
                  <a:srgbClr val="FFC000"/>
                </a:solidFill>
                <a:latin typeface="Constantia" pitchFamily="18" charset="0"/>
              </a:rPr>
              <a:t>S.ANNA</a:t>
            </a:r>
            <a:r>
              <a:rPr lang="it-IT" sz="2400" b="1" dirty="0" smtClean="0">
                <a:solidFill>
                  <a:srgbClr val="FFC000"/>
                </a:solidFill>
                <a:latin typeface="Constantia" pitchFamily="18" charset="0"/>
              </a:rPr>
              <a:t> E </a:t>
            </a:r>
            <a:r>
              <a:rPr lang="it-IT" sz="2400" b="1" dirty="0" err="1" smtClean="0">
                <a:solidFill>
                  <a:srgbClr val="FFC000"/>
                </a:solidFill>
                <a:latin typeface="Constantia" pitchFamily="18" charset="0"/>
              </a:rPr>
              <a:t>S.SEBASTIANO</a:t>
            </a:r>
            <a:r>
              <a:rPr lang="it-IT" sz="2400" b="1" dirty="0" smtClean="0">
                <a:solidFill>
                  <a:srgbClr val="FFC000"/>
                </a:solidFill>
                <a:latin typeface="Constantia" pitchFamily="18" charset="0"/>
              </a:rPr>
              <a:t>” CASERTA</a:t>
            </a:r>
          </a:p>
          <a:p>
            <a:pPr algn="ctr"/>
            <a:r>
              <a:rPr lang="it-IT" sz="2400" b="1" dirty="0" smtClean="0">
                <a:solidFill>
                  <a:srgbClr val="FFC000"/>
                </a:solidFill>
                <a:latin typeface="Constantia" pitchFamily="18" charset="0"/>
              </a:rPr>
              <a:t>UNITA’ </a:t>
            </a:r>
            <a:r>
              <a:rPr lang="it-IT" sz="2400" b="1" dirty="0" err="1" smtClean="0">
                <a:solidFill>
                  <a:srgbClr val="FFC000"/>
                </a:solidFill>
                <a:latin typeface="Constantia" pitchFamily="18" charset="0"/>
              </a:rPr>
              <a:t>DI</a:t>
            </a:r>
            <a:r>
              <a:rPr lang="it-IT" sz="2400" b="1" dirty="0" smtClean="0">
                <a:solidFill>
                  <a:srgbClr val="FFC000"/>
                </a:solidFill>
                <a:latin typeface="Constantia" pitchFamily="18" charset="0"/>
              </a:rPr>
              <a:t> DERMATOLOGIA</a:t>
            </a:r>
            <a:endParaRPr lang="it-IT" sz="2400" b="1" dirty="0">
              <a:solidFill>
                <a:srgbClr val="FFC000"/>
              </a:solidFill>
              <a:latin typeface="Constantia" pitchFamily="18" charset="0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1619672" y="1051299"/>
            <a:ext cx="75243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1350" b="1" dirty="0" smtClean="0">
                <a:solidFill>
                  <a:schemeClr val="accent1">
                    <a:lumMod val="50000"/>
                  </a:schemeClr>
                </a:solidFill>
                <a:latin typeface="Constantia" pitchFamily="18" charset="0"/>
              </a:rPr>
              <a:t>L. BOCCIA, </a:t>
            </a:r>
            <a:r>
              <a:rPr lang="it-IT" sz="1350" b="1" dirty="0" smtClean="0">
                <a:solidFill>
                  <a:srgbClr val="002060"/>
                </a:solidFill>
                <a:latin typeface="Constantia" pitchFamily="18" charset="0"/>
              </a:rPr>
              <a:t>F. PECCERILLO, P. </a:t>
            </a:r>
            <a:r>
              <a:rPr lang="it-IT" sz="1350" b="1" dirty="0" err="1" smtClean="0">
                <a:solidFill>
                  <a:srgbClr val="002060"/>
                </a:solidFill>
                <a:latin typeface="Constantia" pitchFamily="18" charset="0"/>
              </a:rPr>
              <a:t>DI</a:t>
            </a:r>
            <a:r>
              <a:rPr lang="it-IT" sz="1350" b="1" dirty="0" smtClean="0">
                <a:solidFill>
                  <a:srgbClr val="002060"/>
                </a:solidFill>
                <a:latin typeface="Constantia" pitchFamily="18" charset="0"/>
              </a:rPr>
              <a:t> CATERINO, V.C. BATTARRA, P. COLASANTI*, F. AYALA</a:t>
            </a:r>
            <a:r>
              <a:rPr lang="it-IT" sz="1400" b="1" dirty="0">
                <a:solidFill>
                  <a:srgbClr val="002060"/>
                </a:solidFill>
                <a:latin typeface="Constantia" pitchFamily="18" charset="0"/>
              </a:rPr>
              <a:t>°</a:t>
            </a:r>
            <a:r>
              <a:rPr lang="it-IT" sz="1400" b="1" dirty="0" smtClean="0">
                <a:solidFill>
                  <a:srgbClr val="002060"/>
                </a:solidFill>
                <a:latin typeface="Constantia" pitchFamily="18" charset="0"/>
              </a:rPr>
              <a:t> </a:t>
            </a:r>
            <a:endParaRPr lang="it-IT" sz="1400" b="1" dirty="0">
              <a:solidFill>
                <a:srgbClr val="002060"/>
              </a:solidFill>
              <a:latin typeface="Constantia" pitchFamily="18" charset="0"/>
            </a:endParaRPr>
          </a:p>
        </p:txBody>
      </p:sp>
      <p:sp>
        <p:nvSpPr>
          <p:cNvPr id="14" name="CasellaDiTesto 13"/>
          <p:cNvSpPr txBox="1"/>
          <p:nvPr/>
        </p:nvSpPr>
        <p:spPr>
          <a:xfrm>
            <a:off x="0" y="13647103"/>
            <a:ext cx="914400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1600" dirty="0" smtClean="0">
                <a:solidFill>
                  <a:srgbClr val="002060"/>
                </a:solidFill>
                <a:latin typeface="Constantia" pitchFamily="18" charset="0"/>
              </a:rPr>
              <a:t>Bibliografia</a:t>
            </a:r>
          </a:p>
          <a:p>
            <a:pPr marL="342900" indent="-342900" algn="just">
              <a:buAutoNum type="arabicParenR"/>
            </a:pPr>
            <a:r>
              <a:rPr lang="it-IT" sz="1400" dirty="0" smtClean="0">
                <a:solidFill>
                  <a:srgbClr val="002060"/>
                </a:solidFill>
                <a:latin typeface="Baskerville Old Face" pitchFamily="18" charset="0"/>
              </a:rPr>
              <a:t>AW. </a:t>
            </a:r>
            <a:r>
              <a:rPr lang="it-IT" sz="1400" dirty="0" err="1" smtClean="0">
                <a:solidFill>
                  <a:srgbClr val="002060"/>
                </a:solidFill>
                <a:latin typeface="Baskerville Old Face" pitchFamily="18" charset="0"/>
              </a:rPr>
              <a:t>Gonzalez-Arriagada</a:t>
            </a:r>
            <a:r>
              <a:rPr lang="it-IT" sz="1400" dirty="0" smtClean="0">
                <a:solidFill>
                  <a:srgbClr val="002060"/>
                </a:solidFill>
                <a:latin typeface="Baskerville Old Face" pitchFamily="18" charset="0"/>
              </a:rPr>
              <a:t> </a:t>
            </a:r>
            <a:r>
              <a:rPr lang="it-IT" sz="1400" dirty="0" err="1" smtClean="0">
                <a:solidFill>
                  <a:srgbClr val="002060"/>
                </a:solidFill>
                <a:latin typeface="Baskerville Old Face" pitchFamily="18" charset="0"/>
              </a:rPr>
              <a:t>et</a:t>
            </a:r>
            <a:r>
              <a:rPr lang="it-IT" sz="1400" dirty="0" smtClean="0">
                <a:solidFill>
                  <a:srgbClr val="002060"/>
                </a:solidFill>
                <a:latin typeface="Baskerville Old Face" pitchFamily="18" charset="0"/>
              </a:rPr>
              <a:t> all.</a:t>
            </a:r>
            <a:r>
              <a:rPr lang="en-US" sz="1400" dirty="0" smtClean="0">
                <a:solidFill>
                  <a:srgbClr val="002060"/>
                </a:solidFill>
                <a:latin typeface="Baskerville Old Face" pitchFamily="18" charset="0"/>
              </a:rPr>
              <a:t> Facial pigmentation associated with </a:t>
            </a:r>
            <a:r>
              <a:rPr lang="en-US" sz="1400" dirty="0" err="1" smtClean="0">
                <a:solidFill>
                  <a:srgbClr val="002060"/>
                </a:solidFill>
                <a:latin typeface="Baskerville Old Face" pitchFamily="18" charset="0"/>
              </a:rPr>
              <a:t>amiodarone</a:t>
            </a:r>
            <a:r>
              <a:rPr lang="en-US" sz="1400" dirty="0" smtClean="0">
                <a:solidFill>
                  <a:srgbClr val="002060"/>
                </a:solidFill>
                <a:latin typeface="Baskerville Old Face" pitchFamily="18" charset="0"/>
              </a:rPr>
              <a:t>. Gen Dent 2013; 61: 15-17.</a:t>
            </a:r>
          </a:p>
          <a:p>
            <a:pPr marL="342900" indent="-342900" algn="just">
              <a:buAutoNum type="arabicParenR"/>
            </a:pPr>
            <a:r>
              <a:rPr lang="en-US" sz="1400" dirty="0" smtClean="0">
                <a:solidFill>
                  <a:srgbClr val="002060"/>
                </a:solidFill>
                <a:latin typeface="Baskerville Old Face" pitchFamily="18" charset="0"/>
              </a:rPr>
              <a:t>A. </a:t>
            </a:r>
            <a:r>
              <a:rPr lang="en-US" sz="1400" dirty="0" err="1" smtClean="0">
                <a:solidFill>
                  <a:srgbClr val="002060"/>
                </a:solidFill>
                <a:latin typeface="Baskerville Old Face" pitchFamily="18" charset="0"/>
              </a:rPr>
              <a:t>Zgazarovà</a:t>
            </a:r>
            <a:r>
              <a:rPr lang="en-US" sz="1400" dirty="0" smtClean="0">
                <a:solidFill>
                  <a:srgbClr val="002060"/>
                </a:solidFill>
                <a:latin typeface="Baskerville Old Face" pitchFamily="18" charset="0"/>
              </a:rPr>
              <a:t> et all.</a:t>
            </a:r>
            <a:r>
              <a:rPr lang="it-IT" sz="1400" dirty="0" smtClean="0">
                <a:solidFill>
                  <a:srgbClr val="002060"/>
                </a:solidFill>
                <a:latin typeface="Baskerville Old Face" pitchFamily="18" charset="0"/>
              </a:rPr>
              <a:t> </a:t>
            </a:r>
            <a:r>
              <a:rPr lang="en-US" sz="1400" dirty="0" smtClean="0">
                <a:solidFill>
                  <a:srgbClr val="002060"/>
                </a:solidFill>
                <a:latin typeface="Baskerville Old Face" pitchFamily="18" charset="0"/>
              </a:rPr>
              <a:t>Skin adverse effects of </a:t>
            </a:r>
            <a:r>
              <a:rPr lang="en-US" sz="1400" dirty="0" err="1" smtClean="0">
                <a:solidFill>
                  <a:srgbClr val="002060"/>
                </a:solidFill>
                <a:latin typeface="Baskerville Old Face" pitchFamily="18" charset="0"/>
              </a:rPr>
              <a:t>amiodarone</a:t>
            </a:r>
            <a:r>
              <a:rPr lang="en-US" sz="1400" dirty="0" smtClean="0">
                <a:solidFill>
                  <a:srgbClr val="002060"/>
                </a:solidFill>
                <a:latin typeface="Baskerville Old Face" pitchFamily="18" charset="0"/>
              </a:rPr>
              <a:t>. </a:t>
            </a:r>
            <a:r>
              <a:rPr lang="en-US" sz="1400" dirty="0" err="1" smtClean="0">
                <a:solidFill>
                  <a:srgbClr val="002060"/>
                </a:solidFill>
                <a:latin typeface="Baskerville Old Face" pitchFamily="18" charset="0"/>
              </a:rPr>
              <a:t>Vnitr</a:t>
            </a:r>
            <a:r>
              <a:rPr lang="en-US" sz="1400" dirty="0" smtClean="0">
                <a:solidFill>
                  <a:srgbClr val="002060"/>
                </a:solidFill>
                <a:latin typeface="Baskerville Old Face" pitchFamily="18" charset="0"/>
              </a:rPr>
              <a:t> </a:t>
            </a:r>
            <a:r>
              <a:rPr lang="en-US" sz="1400" dirty="0" err="1" smtClean="0">
                <a:solidFill>
                  <a:srgbClr val="002060"/>
                </a:solidFill>
                <a:latin typeface="Baskerville Old Face" pitchFamily="18" charset="0"/>
              </a:rPr>
              <a:t>Lek</a:t>
            </a:r>
            <a:r>
              <a:rPr lang="en-US" sz="1400" dirty="0" smtClean="0">
                <a:solidFill>
                  <a:srgbClr val="002060"/>
                </a:solidFill>
                <a:latin typeface="Baskerville Old Face" pitchFamily="18" charset="0"/>
              </a:rPr>
              <a:t> 2009; 55: 978-980.</a:t>
            </a:r>
            <a:endParaRPr lang="it-IT" sz="1400" dirty="0" smtClean="0">
              <a:solidFill>
                <a:srgbClr val="002060"/>
              </a:solidFill>
              <a:latin typeface="Baskerville Old Face" pitchFamily="18" charset="0"/>
            </a:endParaRPr>
          </a:p>
          <a:p>
            <a:endParaRPr lang="it-IT" sz="1400" dirty="0">
              <a:latin typeface="Constantia" pitchFamily="18" charset="0"/>
            </a:endParaRPr>
          </a:p>
        </p:txBody>
      </p:sp>
      <p:sp>
        <p:nvSpPr>
          <p:cNvPr id="18" name="CasellaDiTesto 17"/>
          <p:cNvSpPr txBox="1"/>
          <p:nvPr/>
        </p:nvSpPr>
        <p:spPr>
          <a:xfrm>
            <a:off x="0" y="13508682"/>
            <a:ext cx="4355976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 algn="just">
              <a:buAutoNum type="arabicParenR"/>
            </a:pPr>
            <a:endParaRPr lang="da-DK" sz="1100" dirty="0" smtClean="0"/>
          </a:p>
          <a:p>
            <a:pPr marL="228600" indent="-228600" algn="just">
              <a:buAutoNum type="arabicParenR"/>
            </a:pPr>
            <a:endParaRPr lang="da-DK" sz="1100" dirty="0" smtClean="0"/>
          </a:p>
          <a:p>
            <a:pPr algn="just"/>
            <a:endParaRPr lang="it-IT" sz="1200" dirty="0"/>
          </a:p>
        </p:txBody>
      </p:sp>
      <p:sp>
        <p:nvSpPr>
          <p:cNvPr id="10" name="CasellaDiTesto 9"/>
          <p:cNvSpPr txBox="1"/>
          <p:nvPr/>
        </p:nvSpPr>
        <p:spPr>
          <a:xfrm>
            <a:off x="467544" y="2050118"/>
            <a:ext cx="84249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>
                <a:solidFill>
                  <a:srgbClr val="002060"/>
                </a:solidFill>
              </a:rPr>
              <a:t>IL COLORE DELL’AMIODARONE</a:t>
            </a:r>
            <a:endParaRPr lang="it-IT" b="1" dirty="0">
              <a:solidFill>
                <a:srgbClr val="002060"/>
              </a:solidFill>
            </a:endParaRPr>
          </a:p>
        </p:txBody>
      </p:sp>
      <p:sp>
        <p:nvSpPr>
          <p:cNvPr id="11" name="CasellaDiTesto 10"/>
          <p:cNvSpPr txBox="1"/>
          <p:nvPr/>
        </p:nvSpPr>
        <p:spPr>
          <a:xfrm>
            <a:off x="179512" y="2491458"/>
            <a:ext cx="8784976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dirty="0" smtClean="0">
                <a:solidFill>
                  <a:srgbClr val="002060"/>
                </a:solidFill>
                <a:latin typeface="Baskerville Old Face" pitchFamily="18" charset="0"/>
              </a:rPr>
              <a:t>L’</a:t>
            </a:r>
            <a:r>
              <a:rPr lang="it-IT" dirty="0" err="1" smtClean="0">
                <a:solidFill>
                  <a:srgbClr val="002060"/>
                </a:solidFill>
                <a:latin typeface="Baskerville Old Face" pitchFamily="18" charset="0"/>
              </a:rPr>
              <a:t>amiodarone</a:t>
            </a:r>
            <a:r>
              <a:rPr lang="it-IT" dirty="0" smtClean="0">
                <a:solidFill>
                  <a:srgbClr val="002060"/>
                </a:solidFill>
                <a:latin typeface="Baskerville Old Face" pitchFamily="18" charset="0"/>
              </a:rPr>
              <a:t> è un farmaco antiaritmico che trova indicazione nel trattamento delle aritmie sia ventricolari che sopraventricolari. In corso di terapia possono insorgere reazioni di fotosensibilizzazione: tale farmaco è in grado di determinare una reazione fototossica caratterizzata clinicamente da intenso eritema, seguito da una pigmentazione bruno-bluastra più o meno durevole delle zone </a:t>
            </a:r>
            <a:r>
              <a:rPr lang="it-IT" dirty="0" err="1" smtClean="0">
                <a:solidFill>
                  <a:srgbClr val="002060"/>
                </a:solidFill>
                <a:latin typeface="Baskerville Old Face" pitchFamily="18" charset="0"/>
              </a:rPr>
              <a:t>fotoesposte</a:t>
            </a:r>
            <a:r>
              <a:rPr lang="it-IT" dirty="0" smtClean="0">
                <a:solidFill>
                  <a:srgbClr val="002060"/>
                </a:solidFill>
                <a:latin typeface="Baskerville Old Face" pitchFamily="18" charset="0"/>
              </a:rPr>
              <a:t>. Affinché si scateni una reazione di  fotosensibilizzazione devono verificarsi le seguenti condizioni: il fotosensibilizzante deve raggiungere le cellule vitali della cute; la luce deve penetrare nella pelle con una lunghezza d’onda adeguata e una profondità sufficiente per raggiungere il fotosensibilizzante; i fotoni devono essere assorbiti da quest’ultimo. Si avrà così una reazione infiammatoria in caso di accumulo della sostanza a livello </a:t>
            </a:r>
            <a:r>
              <a:rPr lang="it-IT" dirty="0" err="1" smtClean="0">
                <a:solidFill>
                  <a:srgbClr val="002060"/>
                </a:solidFill>
                <a:latin typeface="Baskerville Old Face" pitchFamily="18" charset="0"/>
              </a:rPr>
              <a:t>cheratinocitario</a:t>
            </a:r>
            <a:r>
              <a:rPr lang="it-IT" dirty="0" smtClean="0">
                <a:solidFill>
                  <a:srgbClr val="002060"/>
                </a:solidFill>
                <a:latin typeface="Baskerville Old Face" pitchFamily="18" charset="0"/>
              </a:rPr>
              <a:t>, </a:t>
            </a:r>
            <a:r>
              <a:rPr lang="it-IT" dirty="0" err="1" smtClean="0">
                <a:solidFill>
                  <a:srgbClr val="002060"/>
                </a:solidFill>
                <a:latin typeface="Baskerville Old Face" pitchFamily="18" charset="0"/>
              </a:rPr>
              <a:t>mastocitario</a:t>
            </a:r>
            <a:r>
              <a:rPr lang="it-IT" dirty="0" smtClean="0">
                <a:solidFill>
                  <a:srgbClr val="002060"/>
                </a:solidFill>
                <a:latin typeface="Baskerville Old Face" pitchFamily="18" charset="0"/>
              </a:rPr>
              <a:t> o endoteliale; oppure una reazione pigmentogena qualora predomini l’affinità  per i melanociti.</a:t>
            </a:r>
            <a:endParaRPr lang="it-IT" dirty="0">
              <a:solidFill>
                <a:srgbClr val="002060"/>
              </a:solidFill>
              <a:latin typeface="Baskerville Old Face" pitchFamily="18" charset="0"/>
            </a:endParaRPr>
          </a:p>
        </p:txBody>
      </p:sp>
      <p:sp>
        <p:nvSpPr>
          <p:cNvPr id="12" name="CasellaDiTesto 11"/>
          <p:cNvSpPr txBox="1"/>
          <p:nvPr/>
        </p:nvSpPr>
        <p:spPr>
          <a:xfrm>
            <a:off x="4355976" y="6307882"/>
            <a:ext cx="4536504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>
                <a:solidFill>
                  <a:srgbClr val="002060"/>
                </a:solidFill>
              </a:rPr>
              <a:t>CASO CLINICO</a:t>
            </a:r>
          </a:p>
          <a:p>
            <a:pPr algn="just"/>
            <a:r>
              <a:rPr lang="it-IT" dirty="0" smtClean="0">
                <a:solidFill>
                  <a:srgbClr val="002060"/>
                </a:solidFill>
                <a:latin typeface="Baskerville Old Face" pitchFamily="18" charset="0"/>
              </a:rPr>
              <a:t>Presentiamo il caso clinico di un venditore ambulante di 65 anni con caratteristico colorito bluastro del volto (fig.1). Il paziente, affetto da fibrillazione atriale cronica, è in trattamento da qualche anno con </a:t>
            </a:r>
            <a:r>
              <a:rPr lang="it-IT" dirty="0" err="1" smtClean="0">
                <a:solidFill>
                  <a:srgbClr val="002060"/>
                </a:solidFill>
                <a:latin typeface="Baskerville Old Face" pitchFamily="18" charset="0"/>
              </a:rPr>
              <a:t>cordarone</a:t>
            </a:r>
            <a:r>
              <a:rPr lang="it-IT" dirty="0" smtClean="0">
                <a:solidFill>
                  <a:srgbClr val="002060"/>
                </a:solidFill>
                <a:latin typeface="Baskerville Old Face" pitchFamily="18" charset="0"/>
              </a:rPr>
              <a:t> al dosaggio di 200 mg al dì (1 </a:t>
            </a:r>
            <a:r>
              <a:rPr lang="it-IT" dirty="0" err="1" smtClean="0">
                <a:solidFill>
                  <a:srgbClr val="002060"/>
                </a:solidFill>
                <a:latin typeface="Baskerville Old Face" pitchFamily="18" charset="0"/>
              </a:rPr>
              <a:t>cpr</a:t>
            </a:r>
            <a:r>
              <a:rPr lang="it-IT" dirty="0" smtClean="0">
                <a:solidFill>
                  <a:srgbClr val="002060"/>
                </a:solidFill>
                <a:latin typeface="Baskerville Old Face" pitchFamily="18" charset="0"/>
              </a:rPr>
              <a:t>) per cinque giorni alla settimana. Dopo aver concordato col cardiologo la sostituzione del farmaco, entro 1 mese dalla sospensione dello stesso la caratteristica pigmentazione grigio-bluastra del paziente è svanita, confermando la diagnosi di pigmentazione da </a:t>
            </a:r>
            <a:r>
              <a:rPr lang="it-IT" dirty="0" err="1" smtClean="0">
                <a:solidFill>
                  <a:srgbClr val="002060"/>
                </a:solidFill>
                <a:latin typeface="Baskerville Old Face" pitchFamily="18" charset="0"/>
              </a:rPr>
              <a:t>amiodarone</a:t>
            </a:r>
            <a:r>
              <a:rPr lang="it-IT" dirty="0" smtClean="0">
                <a:solidFill>
                  <a:srgbClr val="002060"/>
                </a:solidFill>
                <a:latin typeface="Baskerville Old Face" pitchFamily="18" charset="0"/>
              </a:rPr>
              <a:t> (</a:t>
            </a:r>
            <a:r>
              <a:rPr lang="it-IT" dirty="0" err="1" smtClean="0">
                <a:solidFill>
                  <a:srgbClr val="002060"/>
                </a:solidFill>
                <a:latin typeface="Baskerville Old Face" pitchFamily="18" charset="0"/>
              </a:rPr>
              <a:t>ceruloderma</a:t>
            </a:r>
            <a:r>
              <a:rPr lang="it-IT" dirty="0" smtClean="0">
                <a:solidFill>
                  <a:srgbClr val="002060"/>
                </a:solidFill>
                <a:latin typeface="Baskerville Old Face" pitchFamily="18" charset="0"/>
              </a:rPr>
              <a:t>). Questo aspetto tipico è dovuto alla deposizione di melanina e </a:t>
            </a:r>
            <a:r>
              <a:rPr lang="it-IT" dirty="0" err="1" smtClean="0">
                <a:solidFill>
                  <a:srgbClr val="002060"/>
                </a:solidFill>
                <a:latin typeface="Baskerville Old Face" pitchFamily="18" charset="0"/>
              </a:rPr>
              <a:t>lipofuscina</a:t>
            </a:r>
            <a:r>
              <a:rPr lang="it-IT" dirty="0" smtClean="0">
                <a:solidFill>
                  <a:srgbClr val="002060"/>
                </a:solidFill>
                <a:latin typeface="Baskerville Old Face" pitchFamily="18" charset="0"/>
              </a:rPr>
              <a:t> nel derma (fig.2) e si verifica dall’ 1 fino al 3% dei pazienti in terapia cronica con </a:t>
            </a:r>
            <a:r>
              <a:rPr lang="it-IT" dirty="0" err="1" smtClean="0">
                <a:solidFill>
                  <a:srgbClr val="002060"/>
                </a:solidFill>
                <a:latin typeface="Baskerville Old Face" pitchFamily="18" charset="0"/>
              </a:rPr>
              <a:t>amiodarone</a:t>
            </a:r>
            <a:r>
              <a:rPr lang="it-IT" dirty="0" smtClean="0">
                <a:solidFill>
                  <a:srgbClr val="002060"/>
                </a:solidFill>
                <a:latin typeface="Baskerville Old Face" pitchFamily="18" charset="0"/>
              </a:rPr>
              <a:t>,  preferenzialmente uomini. Ai pazienti si consiglia di evitare l'esposizione al sole, ma non esiste una terapia specifica. La risoluzione completa può richiedere fino a un anno o più.</a:t>
            </a:r>
          </a:p>
          <a:p>
            <a:pPr algn="just"/>
            <a:endParaRPr lang="it-IT" dirty="0">
              <a:solidFill>
                <a:srgbClr val="002060"/>
              </a:solidFill>
              <a:latin typeface="Baskerville Old Face" pitchFamily="18" charset="0"/>
            </a:endParaRPr>
          </a:p>
        </p:txBody>
      </p:sp>
      <p:pic>
        <p:nvPicPr>
          <p:cNvPr id="17" name="Segnaposto contenuto 3" descr="fotodermatosi da cordarone.JP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>
          <a:xfrm>
            <a:off x="0" y="6019850"/>
            <a:ext cx="4211960" cy="3888432"/>
          </a:xfrm>
          <a:prstGeom prst="rect">
            <a:avLst/>
          </a:prstGeom>
        </p:spPr>
      </p:pic>
      <p:pic>
        <p:nvPicPr>
          <p:cNvPr id="19" name="Picture 3" descr="4-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10340330"/>
            <a:ext cx="4139952" cy="3303588"/>
          </a:xfrm>
          <a:prstGeom prst="rect">
            <a:avLst/>
          </a:prstGeom>
          <a:noFill/>
        </p:spPr>
      </p:pic>
      <p:pic>
        <p:nvPicPr>
          <p:cNvPr id="13" name="Immagine 12"/>
          <p:cNvPicPr/>
          <p:nvPr/>
        </p:nvPicPr>
        <p:blipFill>
          <a:blip r:embed="rId7" cstate="print"/>
          <a:srcRect r="81389"/>
          <a:stretch>
            <a:fillRect/>
          </a:stretch>
        </p:blipFill>
        <p:spPr bwMode="auto">
          <a:xfrm>
            <a:off x="0" y="0"/>
            <a:ext cx="1979712" cy="19153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CasellaDiTesto 14"/>
          <p:cNvSpPr txBox="1"/>
          <p:nvPr/>
        </p:nvSpPr>
        <p:spPr>
          <a:xfrm>
            <a:off x="2051720" y="1267322"/>
            <a:ext cx="70922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dirty="0" smtClean="0">
                <a:solidFill>
                  <a:schemeClr val="accent2">
                    <a:lumMod val="50000"/>
                  </a:schemeClr>
                </a:solidFill>
              </a:rPr>
              <a:t>* ASL Napoli. Ospedale San Gennaro</a:t>
            </a:r>
          </a:p>
          <a:p>
            <a:pPr algn="ctr"/>
            <a:r>
              <a:rPr lang="it-IT" sz="1600" dirty="0" smtClean="0">
                <a:solidFill>
                  <a:schemeClr val="accent2">
                    <a:lumMod val="50000"/>
                  </a:schemeClr>
                </a:solidFill>
              </a:rPr>
              <a:t>° Università degli Studi di Napoli Federico II</a:t>
            </a:r>
            <a:endParaRPr lang="it-IT" sz="1600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1030" name="Picture 6" descr="C:\Users\Fra\Desktop\foto boccia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596336" y="12428562"/>
            <a:ext cx="1440160" cy="1440160"/>
          </a:xfrm>
          <a:prstGeom prst="rect">
            <a:avLst/>
          </a:prstGeom>
          <a:noFill/>
        </p:spPr>
      </p:pic>
    </p:spTree>
    <p:controls>
      <p:control spid="1030" name="DefaultOcx" r:id="rId2" imgW="914400" imgH="228600"/>
      <p:control spid="1031" name="HTMLHidden1" r:id="rId3" imgW="66600" imgH="190440"/>
    </p:controls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nozio">
  <a:themeElements>
    <a:clrScheme name="Equinozi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Equinozi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nozi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184</TotalTime>
  <Words>392</Words>
  <Application>Microsoft Office PowerPoint</Application>
  <PresentationFormat>Personalizzato</PresentationFormat>
  <Paragraphs>13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Equinozio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Fra</dc:creator>
  <cp:lastModifiedBy>Fra</cp:lastModifiedBy>
  <cp:revision>31</cp:revision>
  <dcterms:created xsi:type="dcterms:W3CDTF">2013-04-19T12:53:10Z</dcterms:created>
  <dcterms:modified xsi:type="dcterms:W3CDTF">2013-07-31T21:22:38Z</dcterms:modified>
</cp:coreProperties>
</file>