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14631988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60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2808"/>
      </p:cViewPr>
      <p:guideLst>
        <p:guide orient="horz" pos="4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2926398"/>
            <a:ext cx="7851648" cy="3901863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6888291"/>
            <a:ext cx="7854696" cy="3739286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950935"/>
            <a:ext cx="2057400" cy="1111963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950935"/>
            <a:ext cx="6019800" cy="1111963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809342"/>
            <a:ext cx="7772400" cy="290688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5770576"/>
            <a:ext cx="7772400" cy="322106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02217"/>
            <a:ext cx="8229600" cy="2438665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4096626"/>
            <a:ext cx="4038600" cy="94620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4096626"/>
            <a:ext cx="4038600" cy="94620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02217"/>
            <a:ext cx="8229600" cy="2438665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958292"/>
            <a:ext cx="4040188" cy="140677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3967913"/>
            <a:ext cx="4041775" cy="1397150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5365062"/>
            <a:ext cx="4040188" cy="8205093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5365062"/>
            <a:ext cx="4041775" cy="8205093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02217"/>
            <a:ext cx="8305800" cy="2438665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097403"/>
            <a:ext cx="2743200" cy="2479309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3576708"/>
            <a:ext cx="2743200" cy="9754659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3576708"/>
            <a:ext cx="5111750" cy="9754659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2364154"/>
            <a:ext cx="5257800" cy="877919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11435415"/>
            <a:ext cx="155448" cy="33165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511198"/>
            <a:ext cx="2212848" cy="3376625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6035396"/>
            <a:ext cx="2209800" cy="4649721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13561686"/>
            <a:ext cx="609600" cy="779018"/>
          </a:xfrm>
        </p:spPr>
        <p:txBody>
          <a:bodyPr/>
          <a:lstStyle/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2559248"/>
            <a:ext cx="4617720" cy="838900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12410094"/>
            <a:ext cx="9163050" cy="22218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13270401"/>
            <a:ext cx="4762500" cy="13615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15242"/>
            <a:ext cx="9163050" cy="22218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15241"/>
            <a:ext cx="4762500" cy="13615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1502217"/>
            <a:ext cx="8229600" cy="243866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4129472"/>
            <a:ext cx="8229600" cy="936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13561686"/>
            <a:ext cx="2133600" cy="77901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405A38-2857-4791-BE69-4292A06ED77B}" type="datetimeFigureOut">
              <a:rPr lang="it-IT" smtClean="0"/>
              <a:pPr/>
              <a:t>31/07/2013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13561686"/>
            <a:ext cx="3352800" cy="77901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13561686"/>
            <a:ext cx="762000" cy="77901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0EE861-DEDD-4A8D-A66A-97D5B57DE03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431850"/>
            <a:ext cx="9180548" cy="1385162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ontrol" Target="../activeX/activeX2.xml"/><Relationship Id="rId7" Type="http://schemas.openxmlformats.org/officeDocument/2006/relationships/image" Target="../media/image6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63688" y="259210"/>
            <a:ext cx="738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>
                <a:solidFill>
                  <a:srgbClr val="FFC000"/>
                </a:solidFill>
                <a:latin typeface="Constantia" pitchFamily="18" charset="0"/>
              </a:rPr>
              <a:t>A.O.R.N.</a:t>
            </a:r>
            <a:r>
              <a:rPr lang="it-IT" sz="2400" b="1" dirty="0" smtClean="0">
                <a:solidFill>
                  <a:srgbClr val="FFC000"/>
                </a:solidFill>
                <a:latin typeface="Constantia" pitchFamily="18" charset="0"/>
              </a:rPr>
              <a:t> “</a:t>
            </a:r>
            <a:r>
              <a:rPr lang="it-IT" sz="2400" b="1" dirty="0" err="1" smtClean="0">
                <a:solidFill>
                  <a:srgbClr val="FFC000"/>
                </a:solidFill>
                <a:latin typeface="Constantia" pitchFamily="18" charset="0"/>
              </a:rPr>
              <a:t>S.ANNA</a:t>
            </a:r>
            <a:r>
              <a:rPr lang="it-IT" sz="2400" b="1" dirty="0" smtClean="0">
                <a:solidFill>
                  <a:srgbClr val="FFC000"/>
                </a:solidFill>
                <a:latin typeface="Constantia" pitchFamily="18" charset="0"/>
              </a:rPr>
              <a:t> E </a:t>
            </a:r>
            <a:r>
              <a:rPr lang="it-IT" sz="2400" b="1" dirty="0" err="1" smtClean="0">
                <a:solidFill>
                  <a:srgbClr val="FFC000"/>
                </a:solidFill>
                <a:latin typeface="Constantia" pitchFamily="18" charset="0"/>
              </a:rPr>
              <a:t>S.SEBASTIANO</a:t>
            </a:r>
            <a:r>
              <a:rPr lang="it-IT" sz="2400" b="1" dirty="0" smtClean="0">
                <a:solidFill>
                  <a:srgbClr val="FFC000"/>
                </a:solidFill>
                <a:latin typeface="Constantia" pitchFamily="18" charset="0"/>
              </a:rPr>
              <a:t>” CASERTA</a:t>
            </a:r>
          </a:p>
          <a:p>
            <a:pPr algn="ctr"/>
            <a:r>
              <a:rPr lang="it-IT" sz="2400" b="1" dirty="0" smtClean="0">
                <a:solidFill>
                  <a:srgbClr val="FFC000"/>
                </a:solidFill>
                <a:latin typeface="Constantia" pitchFamily="18" charset="0"/>
              </a:rPr>
              <a:t>UNITA’ </a:t>
            </a:r>
            <a:r>
              <a:rPr lang="it-IT" sz="2400" b="1" dirty="0" err="1" smtClean="0">
                <a:solidFill>
                  <a:srgbClr val="FFC000"/>
                </a:solidFill>
                <a:latin typeface="Constantia" pitchFamily="18" charset="0"/>
              </a:rPr>
              <a:t>DI</a:t>
            </a:r>
            <a:r>
              <a:rPr lang="it-IT" sz="2400" b="1" dirty="0" smtClean="0">
                <a:solidFill>
                  <a:srgbClr val="FFC000"/>
                </a:solidFill>
                <a:latin typeface="Constantia" pitchFamily="18" charset="0"/>
              </a:rPr>
              <a:t> DERMATOLOGIA</a:t>
            </a:r>
            <a:endParaRPr lang="it-IT" sz="2400" b="1" dirty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19672" y="1051299"/>
            <a:ext cx="7524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350" b="1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L. BOCCIA, </a:t>
            </a:r>
            <a:r>
              <a:rPr lang="it-IT" sz="1350" b="1" dirty="0" smtClean="0">
                <a:solidFill>
                  <a:srgbClr val="002060"/>
                </a:solidFill>
                <a:latin typeface="Constantia" pitchFamily="18" charset="0"/>
              </a:rPr>
              <a:t>F. PECCERILLO, P. </a:t>
            </a:r>
            <a:r>
              <a:rPr lang="it-IT" sz="1350" b="1" dirty="0" err="1" smtClean="0">
                <a:solidFill>
                  <a:srgbClr val="002060"/>
                </a:solidFill>
                <a:latin typeface="Constantia" pitchFamily="18" charset="0"/>
              </a:rPr>
              <a:t>DI</a:t>
            </a:r>
            <a:r>
              <a:rPr lang="it-IT" sz="1350" b="1" dirty="0" smtClean="0">
                <a:solidFill>
                  <a:srgbClr val="002060"/>
                </a:solidFill>
                <a:latin typeface="Constantia" pitchFamily="18" charset="0"/>
              </a:rPr>
              <a:t> CATERINO, V.C. BATTARRA, P. COLASANTI*, F. AYALA</a:t>
            </a:r>
            <a:r>
              <a:rPr lang="it-IT" sz="1400" b="1" dirty="0">
                <a:solidFill>
                  <a:srgbClr val="002060"/>
                </a:solidFill>
                <a:latin typeface="Constantia" pitchFamily="18" charset="0"/>
              </a:rPr>
              <a:t>°</a:t>
            </a:r>
            <a:r>
              <a:rPr lang="it-IT" sz="1400" b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endParaRPr lang="it-IT" sz="1400" b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647103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>
                <a:solidFill>
                  <a:srgbClr val="002060"/>
                </a:solidFill>
                <a:latin typeface="Constantia" pitchFamily="18" charset="0"/>
              </a:rPr>
              <a:t>Bibliografia</a:t>
            </a:r>
          </a:p>
          <a:p>
            <a:pPr marL="342900" indent="-342900" algn="just">
              <a:buAutoNum type="arabicParenR"/>
            </a:pPr>
            <a:r>
              <a:rPr lang="it-IT" sz="1400" dirty="0" smtClean="0">
                <a:solidFill>
                  <a:srgbClr val="002060"/>
                </a:solidFill>
                <a:latin typeface="Baskerville Old Face" pitchFamily="18" charset="0"/>
              </a:rPr>
              <a:t>AW. </a:t>
            </a:r>
            <a:r>
              <a:rPr lang="it-IT" sz="1400" dirty="0" err="1" smtClean="0">
                <a:solidFill>
                  <a:srgbClr val="002060"/>
                </a:solidFill>
                <a:latin typeface="Baskerville Old Face" pitchFamily="18" charset="0"/>
              </a:rPr>
              <a:t>Gonzalez-Arriagada</a:t>
            </a:r>
            <a:r>
              <a:rPr lang="it-IT" sz="1400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it-IT" sz="1400" dirty="0" err="1" smtClean="0">
                <a:solidFill>
                  <a:srgbClr val="002060"/>
                </a:solidFill>
                <a:latin typeface="Baskerville Old Face" pitchFamily="18" charset="0"/>
              </a:rPr>
              <a:t>et</a:t>
            </a:r>
            <a:r>
              <a:rPr lang="it-IT" sz="1400" dirty="0" smtClean="0">
                <a:solidFill>
                  <a:srgbClr val="002060"/>
                </a:solidFill>
                <a:latin typeface="Baskerville Old Face" pitchFamily="18" charset="0"/>
              </a:rPr>
              <a:t> all.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 Facial pigmentation associated with </a:t>
            </a:r>
            <a:r>
              <a:rPr lang="en-US" sz="1400" dirty="0" err="1" smtClean="0">
                <a:solidFill>
                  <a:srgbClr val="002060"/>
                </a:solidFill>
                <a:latin typeface="Baskerville Old Face" pitchFamily="18" charset="0"/>
              </a:rPr>
              <a:t>amiodarone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. Gen Dent 2013; 61: 15-17.</a:t>
            </a:r>
          </a:p>
          <a:p>
            <a:pPr marL="342900" indent="-342900" algn="just">
              <a:buAutoNum type="arabicParenR"/>
            </a:pP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A. </a:t>
            </a:r>
            <a:r>
              <a:rPr lang="en-US" sz="1400" dirty="0" err="1" smtClean="0">
                <a:solidFill>
                  <a:srgbClr val="002060"/>
                </a:solidFill>
                <a:latin typeface="Baskerville Old Face" pitchFamily="18" charset="0"/>
              </a:rPr>
              <a:t>Zgazarovà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 et all.</a:t>
            </a:r>
            <a:r>
              <a:rPr lang="it-IT" sz="1400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Skin adverse effects of </a:t>
            </a:r>
            <a:r>
              <a:rPr lang="en-US" sz="1400" dirty="0" err="1" smtClean="0">
                <a:solidFill>
                  <a:srgbClr val="002060"/>
                </a:solidFill>
                <a:latin typeface="Baskerville Old Face" pitchFamily="18" charset="0"/>
              </a:rPr>
              <a:t>amiodarone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. </a:t>
            </a:r>
            <a:r>
              <a:rPr lang="en-US" sz="1400" dirty="0" err="1" smtClean="0">
                <a:solidFill>
                  <a:srgbClr val="002060"/>
                </a:solidFill>
                <a:latin typeface="Baskerville Old Face" pitchFamily="18" charset="0"/>
              </a:rPr>
              <a:t>Vnitr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Baskerville Old Face" pitchFamily="18" charset="0"/>
              </a:rPr>
              <a:t>Lek</a:t>
            </a:r>
            <a:r>
              <a:rPr lang="en-US" sz="1400" dirty="0" smtClean="0">
                <a:solidFill>
                  <a:srgbClr val="002060"/>
                </a:solidFill>
                <a:latin typeface="Baskerville Old Face" pitchFamily="18" charset="0"/>
              </a:rPr>
              <a:t> 2009; 55: 978-980.</a:t>
            </a:r>
            <a:endParaRPr lang="it-IT" sz="1400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endParaRPr lang="it-IT" sz="1400" dirty="0">
              <a:latin typeface="Constantia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0" y="13508682"/>
            <a:ext cx="43559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rabicParenR"/>
            </a:pPr>
            <a:endParaRPr lang="da-DK" sz="1100" dirty="0" smtClean="0"/>
          </a:p>
          <a:p>
            <a:pPr marL="228600" indent="-228600" algn="just">
              <a:buAutoNum type="arabicParenR"/>
            </a:pPr>
            <a:endParaRPr lang="da-DK" sz="1100" dirty="0" smtClean="0"/>
          </a:p>
          <a:p>
            <a:pPr algn="just"/>
            <a:endParaRPr lang="it-IT" sz="1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205011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IL COLORE DELL’AMIODARONE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2491458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L’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amiodarone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 è un farmaco antiaritmico che trova indicazione nel trattamento delle aritmie sia ventricolari che sopraventricolari. In corso di terapia possono insorgere reazioni di fotosensibilizzazione: tale farmaco è in grado di determinare una reazione fototossica caratterizzata clinicamente da intenso eritema, seguito da una pigmentazione bruno-bluastra più o meno durevole delle zone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fotoesposte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. Affinché si scateni una reazione di  fotosensibilizzazione devono verificarsi le seguenti condizioni: il fotosensibilizzante deve raggiungere le cellule vitali della cute; la luce deve penetrare nella pelle con una lunghezza d’onda adeguata e una profondità sufficiente per raggiungere il fotosensibilizzante; i fotoni devono essere assorbiti da quest’ultimo. Si avrà così una reazione infiammatoria in caso di accumulo della sostanza a livello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cheratinocitario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mastocitario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 o endoteliale; oppure una reazione pigmentogena qualora predomini l’affinità  per i melanociti.</a:t>
            </a:r>
            <a:endParaRPr lang="it-IT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55976" y="6307882"/>
            <a:ext cx="45365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CASO CLINICO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Presentiamo il caso clinico di un venditore ambulante di 65 anni con caratteristico colorito bluastro del volto (fig.1). Il paziente, affetto da fibrillazione atriale cronica, è in trattamento da qualche anno con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cordarone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 al dosaggio di 200 mg al dì (1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cpr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) per cinque giorni alla settimana. Dopo aver concordato col cardiologo la sostituzione del farmaco, entro 1 mese dalla sospensione dello stesso la caratteristica pigmentazione grigio-bluastra del paziente è svanita, confermando la diagnosi di pigmentazione da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amiodarone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ceruloderma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). Questo aspetto tipico è dovuto alla deposizione di melanina e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lipofuscina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 nel derma (fig.2) e si verifica dall’ 1 fino al 3% dei pazienti in terapia cronica con </a:t>
            </a:r>
            <a:r>
              <a:rPr lang="it-IT" dirty="0" err="1" smtClean="0">
                <a:solidFill>
                  <a:srgbClr val="002060"/>
                </a:solidFill>
                <a:latin typeface="Baskerville Old Face" pitchFamily="18" charset="0"/>
              </a:rPr>
              <a:t>amiodarone</a:t>
            </a:r>
            <a:r>
              <a:rPr lang="it-IT" dirty="0" smtClean="0">
                <a:solidFill>
                  <a:srgbClr val="002060"/>
                </a:solidFill>
                <a:latin typeface="Baskerville Old Face" pitchFamily="18" charset="0"/>
              </a:rPr>
              <a:t>,  preferenzialmente uomini. Ai pazienti si consiglia di evitare l'esposizione al sole, ma non esiste una terapia specifica. La risoluzione completa può richiedere fino a un anno o più.</a:t>
            </a:r>
          </a:p>
          <a:p>
            <a:pPr algn="just"/>
            <a:endParaRPr lang="it-IT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pic>
        <p:nvPicPr>
          <p:cNvPr id="17" name="Segnaposto contenuto 3" descr="fotodermatosi da cordaron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0" y="6019850"/>
            <a:ext cx="4211960" cy="3888432"/>
          </a:xfrm>
          <a:prstGeom prst="rect">
            <a:avLst/>
          </a:prstGeom>
        </p:spPr>
      </p:pic>
      <p:pic>
        <p:nvPicPr>
          <p:cNvPr id="19" name="Picture 3" descr="4-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0340330"/>
            <a:ext cx="4139952" cy="3303588"/>
          </a:xfrm>
          <a:prstGeom prst="rect">
            <a:avLst/>
          </a:prstGeom>
          <a:noFill/>
        </p:spPr>
      </p:pic>
      <p:pic>
        <p:nvPicPr>
          <p:cNvPr id="13" name="Immagine 12"/>
          <p:cNvPicPr/>
          <p:nvPr/>
        </p:nvPicPr>
        <p:blipFill>
          <a:blip r:embed="rId7" cstate="print"/>
          <a:srcRect r="81389"/>
          <a:stretch>
            <a:fillRect/>
          </a:stretch>
        </p:blipFill>
        <p:spPr bwMode="auto">
          <a:xfrm>
            <a:off x="0" y="0"/>
            <a:ext cx="1979712" cy="191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2051720" y="1267322"/>
            <a:ext cx="7092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</a:rPr>
              <a:t>* ASL Napoli. Ospedale San Gennaro</a:t>
            </a:r>
          </a:p>
          <a:p>
            <a:pPr algn="ctr"/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</a:rPr>
              <a:t>° Università degli Studi di Napoli Federico II</a:t>
            </a:r>
            <a:endParaRPr lang="it-IT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0" name="Picture 6" descr="C:\Users\Fra\Desktop\foto bocci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96336" y="12428562"/>
            <a:ext cx="1440160" cy="1440160"/>
          </a:xfrm>
          <a:prstGeom prst="rect">
            <a:avLst/>
          </a:prstGeom>
          <a:noFill/>
        </p:spPr>
      </p:pic>
    </p:spTree>
    <p:controls>
      <p:control spid="1030" name="DefaultOcx" r:id="rId2" imgW="914400" imgH="228600"/>
      <p:control spid="1031" name="HTMLHidden1" r:id="rId3" imgW="66600" imgH="190440"/>
    </p:controls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392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</dc:creator>
  <cp:lastModifiedBy>Fra</cp:lastModifiedBy>
  <cp:revision>31</cp:revision>
  <dcterms:created xsi:type="dcterms:W3CDTF">2013-04-19T12:53:10Z</dcterms:created>
  <dcterms:modified xsi:type="dcterms:W3CDTF">2013-07-31T21:22:38Z</dcterms:modified>
</cp:coreProperties>
</file>